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14"/>
  </p:notesMasterIdLst>
  <p:sldIdLst>
    <p:sldId id="256" r:id="rId2"/>
    <p:sldId id="257" r:id="rId3"/>
    <p:sldId id="299" r:id="rId4"/>
    <p:sldId id="301" r:id="rId5"/>
    <p:sldId id="258" r:id="rId6"/>
    <p:sldId id="265" r:id="rId7"/>
    <p:sldId id="284" r:id="rId8"/>
    <p:sldId id="288" r:id="rId9"/>
    <p:sldId id="286" r:id="rId10"/>
    <p:sldId id="291" r:id="rId11"/>
    <p:sldId id="300" r:id="rId12"/>
    <p:sldId id="28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169" autoAdjust="0"/>
    <p:restoredTop sz="94660"/>
  </p:normalViewPr>
  <p:slideViewPr>
    <p:cSldViewPr>
      <p:cViewPr varScale="1">
        <p:scale>
          <a:sx n="72" d="100"/>
          <a:sy n="72" d="100"/>
        </p:scale>
        <p:origin x="1386"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867F314-2061-45E2-8157-CBF828A879FE}"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27F7F828-4BEB-4382-8E7E-4C4CD53E786B}">
      <dgm:prSet phldrT="[Text]"/>
      <dgm:spPr/>
      <dgm:t>
        <a:bodyPr/>
        <a:lstStyle/>
        <a:p>
          <a:r>
            <a:rPr lang="en-US" dirty="0"/>
            <a:t>Clinical Interviews</a:t>
          </a:r>
        </a:p>
      </dgm:t>
    </dgm:pt>
    <dgm:pt modelId="{5ACD9D6B-6448-411D-A9DC-077217C0B49E}" type="parTrans" cxnId="{5962038F-A325-4127-A32E-A9C0839F1CCA}">
      <dgm:prSet/>
      <dgm:spPr/>
      <dgm:t>
        <a:bodyPr/>
        <a:lstStyle/>
        <a:p>
          <a:endParaRPr lang="en-US"/>
        </a:p>
      </dgm:t>
    </dgm:pt>
    <dgm:pt modelId="{97EA43C0-1E1F-43DE-8BDB-9BE03E74957E}" type="sibTrans" cxnId="{5962038F-A325-4127-A32E-A9C0839F1CCA}">
      <dgm:prSet/>
      <dgm:spPr/>
      <dgm:t>
        <a:bodyPr/>
        <a:lstStyle/>
        <a:p>
          <a:endParaRPr lang="en-US"/>
        </a:p>
      </dgm:t>
    </dgm:pt>
    <dgm:pt modelId="{954E085D-E406-425D-9D0C-9B7F74DCD86D}">
      <dgm:prSet phldrT="[Text]"/>
      <dgm:spPr/>
      <dgm:t>
        <a:bodyPr/>
        <a:lstStyle/>
        <a:p>
          <a:r>
            <a:rPr lang="en-US" dirty="0"/>
            <a:t>Standardized Measures</a:t>
          </a:r>
        </a:p>
      </dgm:t>
    </dgm:pt>
    <dgm:pt modelId="{4F7863B7-CFBA-4A65-96EF-E68BA5B988A2}" type="parTrans" cxnId="{EB37EAA4-EAEF-4C80-9E4F-31FC053F3438}">
      <dgm:prSet/>
      <dgm:spPr/>
      <dgm:t>
        <a:bodyPr/>
        <a:lstStyle/>
        <a:p>
          <a:endParaRPr lang="en-US"/>
        </a:p>
      </dgm:t>
    </dgm:pt>
    <dgm:pt modelId="{C645A796-D949-413D-A7E7-F5A5A9AEB5CB}" type="sibTrans" cxnId="{EB37EAA4-EAEF-4C80-9E4F-31FC053F3438}">
      <dgm:prSet/>
      <dgm:spPr/>
      <dgm:t>
        <a:bodyPr/>
        <a:lstStyle/>
        <a:p>
          <a:endParaRPr lang="en-US"/>
        </a:p>
      </dgm:t>
    </dgm:pt>
    <dgm:pt modelId="{7B061704-273A-45BD-AD1A-FE5AB5F189A0}">
      <dgm:prSet phldrT="[Text]"/>
      <dgm:spPr/>
      <dgm:t>
        <a:bodyPr/>
        <a:lstStyle/>
        <a:p>
          <a:r>
            <a:rPr lang="en-US" dirty="0"/>
            <a:t>Behavioral Observations</a:t>
          </a:r>
        </a:p>
      </dgm:t>
    </dgm:pt>
    <dgm:pt modelId="{639F1C15-2CEC-4A41-B257-F63C1F08228D}" type="parTrans" cxnId="{41EFA4D7-85C4-4BC6-8DFD-A8DB37843620}">
      <dgm:prSet/>
      <dgm:spPr/>
      <dgm:t>
        <a:bodyPr/>
        <a:lstStyle/>
        <a:p>
          <a:endParaRPr lang="en-US"/>
        </a:p>
      </dgm:t>
    </dgm:pt>
    <dgm:pt modelId="{68B85E1F-0630-49A6-AA5A-0B0C2B56D8DD}" type="sibTrans" cxnId="{41EFA4D7-85C4-4BC6-8DFD-A8DB37843620}">
      <dgm:prSet/>
      <dgm:spPr/>
      <dgm:t>
        <a:bodyPr/>
        <a:lstStyle/>
        <a:p>
          <a:endParaRPr lang="en-US"/>
        </a:p>
      </dgm:t>
    </dgm:pt>
    <dgm:pt modelId="{C47CD9BE-3AFF-4641-9F6E-65B4D6DD369B}">
      <dgm:prSet phldrT="[Text]"/>
      <dgm:spPr/>
      <dgm:t>
        <a:bodyPr/>
        <a:lstStyle/>
        <a:p>
          <a:r>
            <a:rPr lang="en-US" dirty="0"/>
            <a:t>Record Reviews</a:t>
          </a:r>
        </a:p>
      </dgm:t>
    </dgm:pt>
    <dgm:pt modelId="{77B52024-1C6D-4771-8150-F0BA5C426942}" type="parTrans" cxnId="{B74B90A0-2CEE-4152-921A-A8CBF1570865}">
      <dgm:prSet/>
      <dgm:spPr/>
      <dgm:t>
        <a:bodyPr/>
        <a:lstStyle/>
        <a:p>
          <a:endParaRPr lang="en-US"/>
        </a:p>
      </dgm:t>
    </dgm:pt>
    <dgm:pt modelId="{90E15369-7766-42C8-BE8F-6A0D7947BEF9}" type="sibTrans" cxnId="{B74B90A0-2CEE-4152-921A-A8CBF1570865}">
      <dgm:prSet/>
      <dgm:spPr/>
      <dgm:t>
        <a:bodyPr/>
        <a:lstStyle/>
        <a:p>
          <a:endParaRPr lang="en-US"/>
        </a:p>
      </dgm:t>
    </dgm:pt>
    <dgm:pt modelId="{95F453D5-F0FA-4E52-BF46-EC001A181BA5}" type="pres">
      <dgm:prSet presAssocID="{C867F314-2061-45E2-8157-CBF828A879FE}" presName="linear" presStyleCnt="0">
        <dgm:presLayoutVars>
          <dgm:dir/>
          <dgm:animLvl val="lvl"/>
          <dgm:resizeHandles val="exact"/>
        </dgm:presLayoutVars>
      </dgm:prSet>
      <dgm:spPr/>
    </dgm:pt>
    <dgm:pt modelId="{2AA42253-8873-4454-844F-171B3C74D1DF}" type="pres">
      <dgm:prSet presAssocID="{27F7F828-4BEB-4382-8E7E-4C4CD53E786B}" presName="parentLin" presStyleCnt="0"/>
      <dgm:spPr/>
    </dgm:pt>
    <dgm:pt modelId="{BD4B32E1-5B36-47CC-AAF0-0A83D758A2BA}" type="pres">
      <dgm:prSet presAssocID="{27F7F828-4BEB-4382-8E7E-4C4CD53E786B}" presName="parentLeftMargin" presStyleLbl="node1" presStyleIdx="0" presStyleCnt="4"/>
      <dgm:spPr/>
    </dgm:pt>
    <dgm:pt modelId="{267EDDA0-A339-4E4D-ADE4-A5C60D8C6FF4}" type="pres">
      <dgm:prSet presAssocID="{27F7F828-4BEB-4382-8E7E-4C4CD53E786B}" presName="parentText" presStyleLbl="node1" presStyleIdx="0" presStyleCnt="4">
        <dgm:presLayoutVars>
          <dgm:chMax val="0"/>
          <dgm:bulletEnabled val="1"/>
        </dgm:presLayoutVars>
      </dgm:prSet>
      <dgm:spPr/>
    </dgm:pt>
    <dgm:pt modelId="{B8CF15FF-ABA4-478B-976F-38712F54CF66}" type="pres">
      <dgm:prSet presAssocID="{27F7F828-4BEB-4382-8E7E-4C4CD53E786B}" presName="negativeSpace" presStyleCnt="0"/>
      <dgm:spPr/>
    </dgm:pt>
    <dgm:pt modelId="{A7C87772-DFD3-4BCB-8417-8B8501FB4E41}" type="pres">
      <dgm:prSet presAssocID="{27F7F828-4BEB-4382-8E7E-4C4CD53E786B}" presName="childText" presStyleLbl="conFgAcc1" presStyleIdx="0" presStyleCnt="4">
        <dgm:presLayoutVars>
          <dgm:bulletEnabled val="1"/>
        </dgm:presLayoutVars>
      </dgm:prSet>
      <dgm:spPr/>
    </dgm:pt>
    <dgm:pt modelId="{B5B531C8-8DBD-48E9-8776-95B0E791FF71}" type="pres">
      <dgm:prSet presAssocID="{97EA43C0-1E1F-43DE-8BDB-9BE03E74957E}" presName="spaceBetweenRectangles" presStyleCnt="0"/>
      <dgm:spPr/>
    </dgm:pt>
    <dgm:pt modelId="{488BC00C-ADAC-4A69-A1E4-0B266E2B7F03}" type="pres">
      <dgm:prSet presAssocID="{954E085D-E406-425D-9D0C-9B7F74DCD86D}" presName="parentLin" presStyleCnt="0"/>
      <dgm:spPr/>
    </dgm:pt>
    <dgm:pt modelId="{6AB85628-8981-4CE4-B9BA-FB66564FAFE4}" type="pres">
      <dgm:prSet presAssocID="{954E085D-E406-425D-9D0C-9B7F74DCD86D}" presName="parentLeftMargin" presStyleLbl="node1" presStyleIdx="0" presStyleCnt="4"/>
      <dgm:spPr/>
    </dgm:pt>
    <dgm:pt modelId="{C49C0B42-A085-4D63-BE39-9D1F4242E889}" type="pres">
      <dgm:prSet presAssocID="{954E085D-E406-425D-9D0C-9B7F74DCD86D}" presName="parentText" presStyleLbl="node1" presStyleIdx="1" presStyleCnt="4">
        <dgm:presLayoutVars>
          <dgm:chMax val="0"/>
          <dgm:bulletEnabled val="1"/>
        </dgm:presLayoutVars>
      </dgm:prSet>
      <dgm:spPr/>
    </dgm:pt>
    <dgm:pt modelId="{4FF38583-F68E-40F7-ABC9-5DCA0D2A1A60}" type="pres">
      <dgm:prSet presAssocID="{954E085D-E406-425D-9D0C-9B7F74DCD86D}" presName="negativeSpace" presStyleCnt="0"/>
      <dgm:spPr/>
    </dgm:pt>
    <dgm:pt modelId="{27DFE4FA-87B7-458B-B6B3-8DA8AF6CE802}" type="pres">
      <dgm:prSet presAssocID="{954E085D-E406-425D-9D0C-9B7F74DCD86D}" presName="childText" presStyleLbl="conFgAcc1" presStyleIdx="1" presStyleCnt="4">
        <dgm:presLayoutVars>
          <dgm:bulletEnabled val="1"/>
        </dgm:presLayoutVars>
      </dgm:prSet>
      <dgm:spPr/>
    </dgm:pt>
    <dgm:pt modelId="{328856AA-C719-496C-A4C8-81E7542E3CAE}" type="pres">
      <dgm:prSet presAssocID="{C645A796-D949-413D-A7E7-F5A5A9AEB5CB}" presName="spaceBetweenRectangles" presStyleCnt="0"/>
      <dgm:spPr/>
    </dgm:pt>
    <dgm:pt modelId="{81A17DDD-F224-4BCF-A734-9DF1D28B0555}" type="pres">
      <dgm:prSet presAssocID="{7B061704-273A-45BD-AD1A-FE5AB5F189A0}" presName="parentLin" presStyleCnt="0"/>
      <dgm:spPr/>
    </dgm:pt>
    <dgm:pt modelId="{7AD3A450-FA4F-4C67-A9B1-CED939163CAF}" type="pres">
      <dgm:prSet presAssocID="{7B061704-273A-45BD-AD1A-FE5AB5F189A0}" presName="parentLeftMargin" presStyleLbl="node1" presStyleIdx="1" presStyleCnt="4"/>
      <dgm:spPr/>
    </dgm:pt>
    <dgm:pt modelId="{F3EA4CCA-B869-4BDA-A1EC-E4E455E34A8D}" type="pres">
      <dgm:prSet presAssocID="{7B061704-273A-45BD-AD1A-FE5AB5F189A0}" presName="parentText" presStyleLbl="node1" presStyleIdx="2" presStyleCnt="4">
        <dgm:presLayoutVars>
          <dgm:chMax val="0"/>
          <dgm:bulletEnabled val="1"/>
        </dgm:presLayoutVars>
      </dgm:prSet>
      <dgm:spPr/>
    </dgm:pt>
    <dgm:pt modelId="{5F14C8C2-D9D7-44AF-93A9-C2E316013ABE}" type="pres">
      <dgm:prSet presAssocID="{7B061704-273A-45BD-AD1A-FE5AB5F189A0}" presName="negativeSpace" presStyleCnt="0"/>
      <dgm:spPr/>
    </dgm:pt>
    <dgm:pt modelId="{3EF4F555-6941-442B-9AE6-456CB356EC43}" type="pres">
      <dgm:prSet presAssocID="{7B061704-273A-45BD-AD1A-FE5AB5F189A0}" presName="childText" presStyleLbl="conFgAcc1" presStyleIdx="2" presStyleCnt="4">
        <dgm:presLayoutVars>
          <dgm:bulletEnabled val="1"/>
        </dgm:presLayoutVars>
      </dgm:prSet>
      <dgm:spPr/>
    </dgm:pt>
    <dgm:pt modelId="{5BD68CC9-0208-4A69-A4D5-9F902F00E2E7}" type="pres">
      <dgm:prSet presAssocID="{68B85E1F-0630-49A6-AA5A-0B0C2B56D8DD}" presName="spaceBetweenRectangles" presStyleCnt="0"/>
      <dgm:spPr/>
    </dgm:pt>
    <dgm:pt modelId="{F247510B-E507-43EA-A455-629A8C500EFB}" type="pres">
      <dgm:prSet presAssocID="{C47CD9BE-3AFF-4641-9F6E-65B4D6DD369B}" presName="parentLin" presStyleCnt="0"/>
      <dgm:spPr/>
    </dgm:pt>
    <dgm:pt modelId="{6F2A686C-5696-4EEB-B798-0F24C5DC9CDC}" type="pres">
      <dgm:prSet presAssocID="{C47CD9BE-3AFF-4641-9F6E-65B4D6DD369B}" presName="parentLeftMargin" presStyleLbl="node1" presStyleIdx="2" presStyleCnt="4"/>
      <dgm:spPr/>
    </dgm:pt>
    <dgm:pt modelId="{6CA12808-72BD-40B0-8886-53564A6A91FC}" type="pres">
      <dgm:prSet presAssocID="{C47CD9BE-3AFF-4641-9F6E-65B4D6DD369B}" presName="parentText" presStyleLbl="node1" presStyleIdx="3" presStyleCnt="4">
        <dgm:presLayoutVars>
          <dgm:chMax val="0"/>
          <dgm:bulletEnabled val="1"/>
        </dgm:presLayoutVars>
      </dgm:prSet>
      <dgm:spPr/>
    </dgm:pt>
    <dgm:pt modelId="{DA1463B3-13DC-4179-A33F-0B056AA12CA9}" type="pres">
      <dgm:prSet presAssocID="{C47CD9BE-3AFF-4641-9F6E-65B4D6DD369B}" presName="negativeSpace" presStyleCnt="0"/>
      <dgm:spPr/>
    </dgm:pt>
    <dgm:pt modelId="{ACBD7750-F736-445F-AACE-B8A9448562B6}" type="pres">
      <dgm:prSet presAssocID="{C47CD9BE-3AFF-4641-9F6E-65B4D6DD369B}" presName="childText" presStyleLbl="conFgAcc1" presStyleIdx="3" presStyleCnt="4">
        <dgm:presLayoutVars>
          <dgm:bulletEnabled val="1"/>
        </dgm:presLayoutVars>
      </dgm:prSet>
      <dgm:spPr/>
    </dgm:pt>
  </dgm:ptLst>
  <dgm:cxnLst>
    <dgm:cxn modelId="{AB081709-F660-4AA3-BB5E-8CD1E1903B51}" type="presOf" srcId="{7B061704-273A-45BD-AD1A-FE5AB5F189A0}" destId="{F3EA4CCA-B869-4BDA-A1EC-E4E455E34A8D}" srcOrd="1" destOrd="0" presId="urn:microsoft.com/office/officeart/2005/8/layout/list1"/>
    <dgm:cxn modelId="{41ED683F-CCB0-4DCD-BED6-9CC8D650C00A}" type="presOf" srcId="{27F7F828-4BEB-4382-8E7E-4C4CD53E786B}" destId="{BD4B32E1-5B36-47CC-AAF0-0A83D758A2BA}" srcOrd="0" destOrd="0" presId="urn:microsoft.com/office/officeart/2005/8/layout/list1"/>
    <dgm:cxn modelId="{7E218E76-5DD5-4850-B6B6-7EDBDDC714D6}" type="presOf" srcId="{C47CD9BE-3AFF-4641-9F6E-65B4D6DD369B}" destId="{6CA12808-72BD-40B0-8886-53564A6A91FC}" srcOrd="1" destOrd="0" presId="urn:microsoft.com/office/officeart/2005/8/layout/list1"/>
    <dgm:cxn modelId="{433D9C87-BBFB-4702-B7F1-6BF9D07AF4A1}" type="presOf" srcId="{C47CD9BE-3AFF-4641-9F6E-65B4D6DD369B}" destId="{6F2A686C-5696-4EEB-B798-0F24C5DC9CDC}" srcOrd="0" destOrd="0" presId="urn:microsoft.com/office/officeart/2005/8/layout/list1"/>
    <dgm:cxn modelId="{15E0718C-F9FF-4CE9-9A6F-81427B9A0D6A}" type="presOf" srcId="{7B061704-273A-45BD-AD1A-FE5AB5F189A0}" destId="{7AD3A450-FA4F-4C67-A9B1-CED939163CAF}" srcOrd="0" destOrd="0" presId="urn:microsoft.com/office/officeart/2005/8/layout/list1"/>
    <dgm:cxn modelId="{5962038F-A325-4127-A32E-A9C0839F1CCA}" srcId="{C867F314-2061-45E2-8157-CBF828A879FE}" destId="{27F7F828-4BEB-4382-8E7E-4C4CD53E786B}" srcOrd="0" destOrd="0" parTransId="{5ACD9D6B-6448-411D-A9DC-077217C0B49E}" sibTransId="{97EA43C0-1E1F-43DE-8BDB-9BE03E74957E}"/>
    <dgm:cxn modelId="{B74B90A0-2CEE-4152-921A-A8CBF1570865}" srcId="{C867F314-2061-45E2-8157-CBF828A879FE}" destId="{C47CD9BE-3AFF-4641-9F6E-65B4D6DD369B}" srcOrd="3" destOrd="0" parTransId="{77B52024-1C6D-4771-8150-F0BA5C426942}" sibTransId="{90E15369-7766-42C8-BE8F-6A0D7947BEF9}"/>
    <dgm:cxn modelId="{EB37EAA4-EAEF-4C80-9E4F-31FC053F3438}" srcId="{C867F314-2061-45E2-8157-CBF828A879FE}" destId="{954E085D-E406-425D-9D0C-9B7F74DCD86D}" srcOrd="1" destOrd="0" parTransId="{4F7863B7-CFBA-4A65-96EF-E68BA5B988A2}" sibTransId="{C645A796-D949-413D-A7E7-F5A5A9AEB5CB}"/>
    <dgm:cxn modelId="{7A48FAB7-0886-4C4D-9C20-B02681151139}" type="presOf" srcId="{27F7F828-4BEB-4382-8E7E-4C4CD53E786B}" destId="{267EDDA0-A339-4E4D-ADE4-A5C60D8C6FF4}" srcOrd="1" destOrd="0" presId="urn:microsoft.com/office/officeart/2005/8/layout/list1"/>
    <dgm:cxn modelId="{87E0B9CA-1E7B-485A-812D-B39296AFC28C}" type="presOf" srcId="{954E085D-E406-425D-9D0C-9B7F74DCD86D}" destId="{6AB85628-8981-4CE4-B9BA-FB66564FAFE4}" srcOrd="0" destOrd="0" presId="urn:microsoft.com/office/officeart/2005/8/layout/list1"/>
    <dgm:cxn modelId="{41EFA4D7-85C4-4BC6-8DFD-A8DB37843620}" srcId="{C867F314-2061-45E2-8157-CBF828A879FE}" destId="{7B061704-273A-45BD-AD1A-FE5AB5F189A0}" srcOrd="2" destOrd="0" parTransId="{639F1C15-2CEC-4A41-B257-F63C1F08228D}" sibTransId="{68B85E1F-0630-49A6-AA5A-0B0C2B56D8DD}"/>
    <dgm:cxn modelId="{7DC658E4-A9F3-45B0-AA2E-DDD625141B3F}" type="presOf" srcId="{C867F314-2061-45E2-8157-CBF828A879FE}" destId="{95F453D5-F0FA-4E52-BF46-EC001A181BA5}" srcOrd="0" destOrd="0" presId="urn:microsoft.com/office/officeart/2005/8/layout/list1"/>
    <dgm:cxn modelId="{8C4F50F7-91AD-4C56-BE9E-4E4BDB503635}" type="presOf" srcId="{954E085D-E406-425D-9D0C-9B7F74DCD86D}" destId="{C49C0B42-A085-4D63-BE39-9D1F4242E889}" srcOrd="1" destOrd="0" presId="urn:microsoft.com/office/officeart/2005/8/layout/list1"/>
    <dgm:cxn modelId="{0A70E185-E743-4B5C-856D-20355B8AD130}" type="presParOf" srcId="{95F453D5-F0FA-4E52-BF46-EC001A181BA5}" destId="{2AA42253-8873-4454-844F-171B3C74D1DF}" srcOrd="0" destOrd="0" presId="urn:microsoft.com/office/officeart/2005/8/layout/list1"/>
    <dgm:cxn modelId="{E2F9608C-7030-4A09-8DE5-95C262904BF3}" type="presParOf" srcId="{2AA42253-8873-4454-844F-171B3C74D1DF}" destId="{BD4B32E1-5B36-47CC-AAF0-0A83D758A2BA}" srcOrd="0" destOrd="0" presId="urn:microsoft.com/office/officeart/2005/8/layout/list1"/>
    <dgm:cxn modelId="{87C49917-4629-4D98-AFCE-F29853E23C4D}" type="presParOf" srcId="{2AA42253-8873-4454-844F-171B3C74D1DF}" destId="{267EDDA0-A339-4E4D-ADE4-A5C60D8C6FF4}" srcOrd="1" destOrd="0" presId="urn:microsoft.com/office/officeart/2005/8/layout/list1"/>
    <dgm:cxn modelId="{C6FFB98F-FABF-422B-9E80-25BC40F84AF7}" type="presParOf" srcId="{95F453D5-F0FA-4E52-BF46-EC001A181BA5}" destId="{B8CF15FF-ABA4-478B-976F-38712F54CF66}" srcOrd="1" destOrd="0" presId="urn:microsoft.com/office/officeart/2005/8/layout/list1"/>
    <dgm:cxn modelId="{6C628278-9014-49AF-80FB-8E9C1DB6AB90}" type="presParOf" srcId="{95F453D5-F0FA-4E52-BF46-EC001A181BA5}" destId="{A7C87772-DFD3-4BCB-8417-8B8501FB4E41}" srcOrd="2" destOrd="0" presId="urn:microsoft.com/office/officeart/2005/8/layout/list1"/>
    <dgm:cxn modelId="{EEA91801-9CBE-4B29-99A0-184564CBA28C}" type="presParOf" srcId="{95F453D5-F0FA-4E52-BF46-EC001A181BA5}" destId="{B5B531C8-8DBD-48E9-8776-95B0E791FF71}" srcOrd="3" destOrd="0" presId="urn:microsoft.com/office/officeart/2005/8/layout/list1"/>
    <dgm:cxn modelId="{78B3A7C0-F76C-40FB-93B4-4E4068898427}" type="presParOf" srcId="{95F453D5-F0FA-4E52-BF46-EC001A181BA5}" destId="{488BC00C-ADAC-4A69-A1E4-0B266E2B7F03}" srcOrd="4" destOrd="0" presId="urn:microsoft.com/office/officeart/2005/8/layout/list1"/>
    <dgm:cxn modelId="{DCD729DE-147A-45AD-9469-930855B09D3F}" type="presParOf" srcId="{488BC00C-ADAC-4A69-A1E4-0B266E2B7F03}" destId="{6AB85628-8981-4CE4-B9BA-FB66564FAFE4}" srcOrd="0" destOrd="0" presId="urn:microsoft.com/office/officeart/2005/8/layout/list1"/>
    <dgm:cxn modelId="{D8A497EC-99D4-4CBD-9927-9254FF202B12}" type="presParOf" srcId="{488BC00C-ADAC-4A69-A1E4-0B266E2B7F03}" destId="{C49C0B42-A085-4D63-BE39-9D1F4242E889}" srcOrd="1" destOrd="0" presId="urn:microsoft.com/office/officeart/2005/8/layout/list1"/>
    <dgm:cxn modelId="{4AFBD924-2DCF-4841-87DC-02E8BAB544D0}" type="presParOf" srcId="{95F453D5-F0FA-4E52-BF46-EC001A181BA5}" destId="{4FF38583-F68E-40F7-ABC9-5DCA0D2A1A60}" srcOrd="5" destOrd="0" presId="urn:microsoft.com/office/officeart/2005/8/layout/list1"/>
    <dgm:cxn modelId="{62ACFAA9-453F-4012-B561-D50DFD4E9127}" type="presParOf" srcId="{95F453D5-F0FA-4E52-BF46-EC001A181BA5}" destId="{27DFE4FA-87B7-458B-B6B3-8DA8AF6CE802}" srcOrd="6" destOrd="0" presId="urn:microsoft.com/office/officeart/2005/8/layout/list1"/>
    <dgm:cxn modelId="{A7CA8BFD-922A-40E0-86E5-EAEE1895D73E}" type="presParOf" srcId="{95F453D5-F0FA-4E52-BF46-EC001A181BA5}" destId="{328856AA-C719-496C-A4C8-81E7542E3CAE}" srcOrd="7" destOrd="0" presId="urn:microsoft.com/office/officeart/2005/8/layout/list1"/>
    <dgm:cxn modelId="{33078E7E-855C-476F-9A3D-D97CA84669C3}" type="presParOf" srcId="{95F453D5-F0FA-4E52-BF46-EC001A181BA5}" destId="{81A17DDD-F224-4BCF-A734-9DF1D28B0555}" srcOrd="8" destOrd="0" presId="urn:microsoft.com/office/officeart/2005/8/layout/list1"/>
    <dgm:cxn modelId="{68438D22-365D-47D2-9FEC-B164A80F5F7D}" type="presParOf" srcId="{81A17DDD-F224-4BCF-A734-9DF1D28B0555}" destId="{7AD3A450-FA4F-4C67-A9B1-CED939163CAF}" srcOrd="0" destOrd="0" presId="urn:microsoft.com/office/officeart/2005/8/layout/list1"/>
    <dgm:cxn modelId="{CC5D3BE4-C092-4F1F-A853-738F3BE38BF0}" type="presParOf" srcId="{81A17DDD-F224-4BCF-A734-9DF1D28B0555}" destId="{F3EA4CCA-B869-4BDA-A1EC-E4E455E34A8D}" srcOrd="1" destOrd="0" presId="urn:microsoft.com/office/officeart/2005/8/layout/list1"/>
    <dgm:cxn modelId="{9A189C68-45D5-42A6-8044-0DF520F562AC}" type="presParOf" srcId="{95F453D5-F0FA-4E52-BF46-EC001A181BA5}" destId="{5F14C8C2-D9D7-44AF-93A9-C2E316013ABE}" srcOrd="9" destOrd="0" presId="urn:microsoft.com/office/officeart/2005/8/layout/list1"/>
    <dgm:cxn modelId="{4D5ECECB-253B-4944-AF79-1551D545AA58}" type="presParOf" srcId="{95F453D5-F0FA-4E52-BF46-EC001A181BA5}" destId="{3EF4F555-6941-442B-9AE6-456CB356EC43}" srcOrd="10" destOrd="0" presId="urn:microsoft.com/office/officeart/2005/8/layout/list1"/>
    <dgm:cxn modelId="{BF65448F-0A1F-41ED-B39C-C6EB5BA2C1F3}" type="presParOf" srcId="{95F453D5-F0FA-4E52-BF46-EC001A181BA5}" destId="{5BD68CC9-0208-4A69-A4D5-9F902F00E2E7}" srcOrd="11" destOrd="0" presId="urn:microsoft.com/office/officeart/2005/8/layout/list1"/>
    <dgm:cxn modelId="{49B1E364-0689-48C0-8D97-100E10B0A568}" type="presParOf" srcId="{95F453D5-F0FA-4E52-BF46-EC001A181BA5}" destId="{F247510B-E507-43EA-A455-629A8C500EFB}" srcOrd="12" destOrd="0" presId="urn:microsoft.com/office/officeart/2005/8/layout/list1"/>
    <dgm:cxn modelId="{2B5FA448-A961-4C56-A04A-A4E2EE99DB50}" type="presParOf" srcId="{F247510B-E507-43EA-A455-629A8C500EFB}" destId="{6F2A686C-5696-4EEB-B798-0F24C5DC9CDC}" srcOrd="0" destOrd="0" presId="urn:microsoft.com/office/officeart/2005/8/layout/list1"/>
    <dgm:cxn modelId="{AE1947FF-31D2-4CD1-BEE8-6ADFAFC43459}" type="presParOf" srcId="{F247510B-E507-43EA-A455-629A8C500EFB}" destId="{6CA12808-72BD-40B0-8886-53564A6A91FC}" srcOrd="1" destOrd="0" presId="urn:microsoft.com/office/officeart/2005/8/layout/list1"/>
    <dgm:cxn modelId="{82C506D9-C606-430D-9F0E-F231F26C9258}" type="presParOf" srcId="{95F453D5-F0FA-4E52-BF46-EC001A181BA5}" destId="{DA1463B3-13DC-4179-A33F-0B056AA12CA9}" srcOrd="13" destOrd="0" presId="urn:microsoft.com/office/officeart/2005/8/layout/list1"/>
    <dgm:cxn modelId="{DE93E0CE-A82C-4E5C-A2EC-6397F1ADD9D5}" type="presParOf" srcId="{95F453D5-F0FA-4E52-BF46-EC001A181BA5}" destId="{ACBD7750-F736-445F-AACE-B8A9448562B6}" srcOrd="14"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D7617E8-08D5-4DFF-967B-3E76001FB87B}"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EF8337CA-6489-4A56-A97C-C5A3958F7BFB}">
      <dgm:prSet phldrT="[Text]" custT="1"/>
      <dgm:spPr/>
      <dgm:t>
        <a:bodyPr/>
        <a:lstStyle/>
        <a:p>
          <a:r>
            <a:rPr lang="en-US" sz="1400" b="1" dirty="0"/>
            <a:t>Stage 1:Identify and quantify presenting problems, causal/maintaining factors, and historical factors</a:t>
          </a:r>
        </a:p>
      </dgm:t>
    </dgm:pt>
    <dgm:pt modelId="{BF7B742B-2D3E-4662-B137-1FA05FEC0E01}" type="parTrans" cxnId="{5584C9A3-A2AE-4DB0-8E73-38780090ACCC}">
      <dgm:prSet/>
      <dgm:spPr/>
      <dgm:t>
        <a:bodyPr/>
        <a:lstStyle/>
        <a:p>
          <a:endParaRPr lang="en-US"/>
        </a:p>
      </dgm:t>
    </dgm:pt>
    <dgm:pt modelId="{9660C300-6C78-4C03-843F-905E48C003CC}" type="sibTrans" cxnId="{5584C9A3-A2AE-4DB0-8E73-38780090ACCC}">
      <dgm:prSet/>
      <dgm:spPr/>
      <dgm:t>
        <a:bodyPr/>
        <a:lstStyle/>
        <a:p>
          <a:endParaRPr lang="en-US"/>
        </a:p>
      </dgm:t>
    </dgm:pt>
    <dgm:pt modelId="{2D0D7A5A-D781-482D-9D2C-381B69ADBC3B}">
      <dgm:prSet phldrT="[Text]" custT="1"/>
      <dgm:spPr/>
      <dgm:t>
        <a:bodyPr/>
        <a:lstStyle/>
        <a:p>
          <a:r>
            <a:rPr lang="en-US" sz="1400" b="1" dirty="0"/>
            <a:t>Stage 2: Assign diagnoses</a:t>
          </a:r>
        </a:p>
      </dgm:t>
    </dgm:pt>
    <dgm:pt modelId="{E6EC9DCE-BF2F-4B0B-99AB-C39385200A2B}" type="parTrans" cxnId="{DA7CDED8-A404-49CF-B293-0DC69C17AEFA}">
      <dgm:prSet/>
      <dgm:spPr/>
      <dgm:t>
        <a:bodyPr/>
        <a:lstStyle/>
        <a:p>
          <a:endParaRPr lang="en-US"/>
        </a:p>
      </dgm:t>
    </dgm:pt>
    <dgm:pt modelId="{BF5ADF5A-5B71-4204-876A-826389FB356F}" type="sibTrans" cxnId="{DA7CDED8-A404-49CF-B293-0DC69C17AEFA}">
      <dgm:prSet/>
      <dgm:spPr/>
      <dgm:t>
        <a:bodyPr/>
        <a:lstStyle/>
        <a:p>
          <a:endParaRPr lang="en-US"/>
        </a:p>
      </dgm:t>
    </dgm:pt>
    <dgm:pt modelId="{92BF17A6-D25D-42B2-A90C-31F5C18DEDAE}">
      <dgm:prSet phldrT="[Text]" custT="1"/>
      <dgm:spPr/>
      <dgm:t>
        <a:bodyPr/>
        <a:lstStyle/>
        <a:p>
          <a:r>
            <a:rPr lang="en-US" sz="1400" b="1" dirty="0"/>
            <a:t>Stage 3: Develop initial case conceptualization</a:t>
          </a:r>
        </a:p>
      </dgm:t>
    </dgm:pt>
    <dgm:pt modelId="{AA50CF91-352E-4A88-952F-DCDC696654A6}" type="parTrans" cxnId="{76646C82-7F20-4334-A3D6-BE8E6B9B16E2}">
      <dgm:prSet/>
      <dgm:spPr/>
      <dgm:t>
        <a:bodyPr/>
        <a:lstStyle/>
        <a:p>
          <a:endParaRPr lang="en-US"/>
        </a:p>
      </dgm:t>
    </dgm:pt>
    <dgm:pt modelId="{BEA33769-DA32-48E7-B26B-7A243B52D489}" type="sibTrans" cxnId="{76646C82-7F20-4334-A3D6-BE8E6B9B16E2}">
      <dgm:prSet/>
      <dgm:spPr/>
      <dgm:t>
        <a:bodyPr/>
        <a:lstStyle/>
        <a:p>
          <a:endParaRPr lang="en-US"/>
        </a:p>
      </dgm:t>
    </dgm:pt>
    <dgm:pt modelId="{027751C1-08F6-4E57-9CD9-D279DFDDCCF2}">
      <dgm:prSet phldrT="[Text]" custT="1"/>
      <dgm:spPr/>
      <dgm:t>
        <a:bodyPr/>
        <a:lstStyle/>
        <a:p>
          <a:r>
            <a:rPr lang="en-US" sz="1400" b="0" dirty="0"/>
            <a:t>Stage 4: Proceed with treatment plan and selection</a:t>
          </a:r>
        </a:p>
      </dgm:t>
    </dgm:pt>
    <dgm:pt modelId="{DE12A261-032B-41C9-A219-50CA04ACE717}" type="parTrans" cxnId="{00D1C1D3-E19C-4BA0-A3FA-CB78AB11F581}">
      <dgm:prSet/>
      <dgm:spPr/>
      <dgm:t>
        <a:bodyPr/>
        <a:lstStyle/>
        <a:p>
          <a:endParaRPr lang="en-US"/>
        </a:p>
      </dgm:t>
    </dgm:pt>
    <dgm:pt modelId="{DAC58EF3-0AA2-4F3D-A0FC-EF29E0152DDC}" type="sibTrans" cxnId="{00D1C1D3-E19C-4BA0-A3FA-CB78AB11F581}">
      <dgm:prSet/>
      <dgm:spPr/>
      <dgm:t>
        <a:bodyPr/>
        <a:lstStyle/>
        <a:p>
          <a:endParaRPr lang="en-US"/>
        </a:p>
      </dgm:t>
    </dgm:pt>
    <dgm:pt modelId="{EB28BA0D-F67E-4338-A569-B20458777395}">
      <dgm:prSet phldrT="[Text]" custT="1"/>
      <dgm:spPr/>
      <dgm:t>
        <a:bodyPr/>
        <a:lstStyle/>
        <a:p>
          <a:r>
            <a:rPr lang="en-US" sz="1400" b="0" dirty="0"/>
            <a:t>Stage 5: Monitor and evaluate treatment outcomes and revise case conceptualization as needed</a:t>
          </a:r>
        </a:p>
      </dgm:t>
    </dgm:pt>
    <dgm:pt modelId="{F92DEB17-EAB0-479C-983A-54A55727C8F7}" type="parTrans" cxnId="{5F306266-4C4C-444D-AA8C-90C25E42D62E}">
      <dgm:prSet/>
      <dgm:spPr/>
      <dgm:t>
        <a:bodyPr/>
        <a:lstStyle/>
        <a:p>
          <a:endParaRPr lang="en-US"/>
        </a:p>
      </dgm:t>
    </dgm:pt>
    <dgm:pt modelId="{A26E78FA-A542-456C-BDCC-EB8E0A30AAE2}" type="sibTrans" cxnId="{5F306266-4C4C-444D-AA8C-90C25E42D62E}">
      <dgm:prSet/>
      <dgm:spPr/>
      <dgm:t>
        <a:bodyPr/>
        <a:lstStyle/>
        <a:p>
          <a:endParaRPr lang="en-US"/>
        </a:p>
      </dgm:t>
    </dgm:pt>
    <dgm:pt modelId="{476DD582-4EDB-4A16-89CE-EEF9F5419F56}" type="pres">
      <dgm:prSet presAssocID="{CD7617E8-08D5-4DFF-967B-3E76001FB87B}" presName="linear" presStyleCnt="0">
        <dgm:presLayoutVars>
          <dgm:dir/>
          <dgm:animLvl val="lvl"/>
          <dgm:resizeHandles val="exact"/>
        </dgm:presLayoutVars>
      </dgm:prSet>
      <dgm:spPr/>
    </dgm:pt>
    <dgm:pt modelId="{10674BEB-D53C-4160-8B44-0B039DF08658}" type="pres">
      <dgm:prSet presAssocID="{EF8337CA-6489-4A56-A97C-C5A3958F7BFB}" presName="parentLin" presStyleCnt="0"/>
      <dgm:spPr/>
    </dgm:pt>
    <dgm:pt modelId="{DFF82795-0D91-420C-8303-74705788F45B}" type="pres">
      <dgm:prSet presAssocID="{EF8337CA-6489-4A56-A97C-C5A3958F7BFB}" presName="parentLeftMargin" presStyleLbl="node1" presStyleIdx="0" presStyleCnt="5"/>
      <dgm:spPr/>
    </dgm:pt>
    <dgm:pt modelId="{B4C0BD8D-B2F3-4167-987A-DE2506A7B6BB}" type="pres">
      <dgm:prSet presAssocID="{EF8337CA-6489-4A56-A97C-C5A3958F7BFB}" presName="parentText" presStyleLbl="node1" presStyleIdx="0" presStyleCnt="5" custScaleY="171322">
        <dgm:presLayoutVars>
          <dgm:chMax val="0"/>
          <dgm:bulletEnabled val="1"/>
        </dgm:presLayoutVars>
      </dgm:prSet>
      <dgm:spPr/>
    </dgm:pt>
    <dgm:pt modelId="{DBC31EA0-0DF5-4533-B20A-D9E8E2724045}" type="pres">
      <dgm:prSet presAssocID="{EF8337CA-6489-4A56-A97C-C5A3958F7BFB}" presName="negativeSpace" presStyleCnt="0"/>
      <dgm:spPr/>
    </dgm:pt>
    <dgm:pt modelId="{25746A25-D8E5-4320-8A44-F3D72A6F09AE}" type="pres">
      <dgm:prSet presAssocID="{EF8337CA-6489-4A56-A97C-C5A3958F7BFB}" presName="childText" presStyleLbl="conFgAcc1" presStyleIdx="0" presStyleCnt="5">
        <dgm:presLayoutVars>
          <dgm:bulletEnabled val="1"/>
        </dgm:presLayoutVars>
      </dgm:prSet>
      <dgm:spPr/>
    </dgm:pt>
    <dgm:pt modelId="{AB6EC33D-F27C-4994-B395-7DCB99642346}" type="pres">
      <dgm:prSet presAssocID="{9660C300-6C78-4C03-843F-905E48C003CC}" presName="spaceBetweenRectangles" presStyleCnt="0"/>
      <dgm:spPr/>
    </dgm:pt>
    <dgm:pt modelId="{AC9E025B-BF26-4110-BAD0-C0D095AB3975}" type="pres">
      <dgm:prSet presAssocID="{2D0D7A5A-D781-482D-9D2C-381B69ADBC3B}" presName="parentLin" presStyleCnt="0"/>
      <dgm:spPr/>
    </dgm:pt>
    <dgm:pt modelId="{07EBF897-7A5B-4BA3-A7B0-33CD577CF97C}" type="pres">
      <dgm:prSet presAssocID="{2D0D7A5A-D781-482D-9D2C-381B69ADBC3B}" presName="parentLeftMargin" presStyleLbl="node1" presStyleIdx="0" presStyleCnt="5"/>
      <dgm:spPr/>
    </dgm:pt>
    <dgm:pt modelId="{0EE67786-EAE1-4A20-83F5-4DF3915D96E6}" type="pres">
      <dgm:prSet presAssocID="{2D0D7A5A-D781-482D-9D2C-381B69ADBC3B}" presName="parentText" presStyleLbl="node1" presStyleIdx="1" presStyleCnt="5" custScaleY="170480">
        <dgm:presLayoutVars>
          <dgm:chMax val="0"/>
          <dgm:bulletEnabled val="1"/>
        </dgm:presLayoutVars>
      </dgm:prSet>
      <dgm:spPr/>
    </dgm:pt>
    <dgm:pt modelId="{3AF4078B-EBAA-4E72-8B36-E3E3892AAF94}" type="pres">
      <dgm:prSet presAssocID="{2D0D7A5A-D781-482D-9D2C-381B69ADBC3B}" presName="negativeSpace" presStyleCnt="0"/>
      <dgm:spPr/>
    </dgm:pt>
    <dgm:pt modelId="{0A6865C6-DC6E-4227-8E6B-3E3B74B2D5BC}" type="pres">
      <dgm:prSet presAssocID="{2D0D7A5A-D781-482D-9D2C-381B69ADBC3B}" presName="childText" presStyleLbl="conFgAcc1" presStyleIdx="1" presStyleCnt="5">
        <dgm:presLayoutVars>
          <dgm:bulletEnabled val="1"/>
        </dgm:presLayoutVars>
      </dgm:prSet>
      <dgm:spPr/>
    </dgm:pt>
    <dgm:pt modelId="{4E020DFC-4DAB-41B9-90CF-6B410AA100B9}" type="pres">
      <dgm:prSet presAssocID="{BF5ADF5A-5B71-4204-876A-826389FB356F}" presName="spaceBetweenRectangles" presStyleCnt="0"/>
      <dgm:spPr/>
    </dgm:pt>
    <dgm:pt modelId="{161E8C52-FACC-4ECE-8073-A8DA633E9A14}" type="pres">
      <dgm:prSet presAssocID="{92BF17A6-D25D-42B2-A90C-31F5C18DEDAE}" presName="parentLin" presStyleCnt="0"/>
      <dgm:spPr/>
    </dgm:pt>
    <dgm:pt modelId="{E5BD8438-3C7E-4397-8C38-386FCD2002B8}" type="pres">
      <dgm:prSet presAssocID="{92BF17A6-D25D-42B2-A90C-31F5C18DEDAE}" presName="parentLeftMargin" presStyleLbl="node1" presStyleIdx="1" presStyleCnt="5"/>
      <dgm:spPr/>
    </dgm:pt>
    <dgm:pt modelId="{C6B74718-3885-4014-AEAE-63BCB6208658}" type="pres">
      <dgm:prSet presAssocID="{92BF17A6-D25D-42B2-A90C-31F5C18DEDAE}" presName="parentText" presStyleLbl="node1" presStyleIdx="2" presStyleCnt="5" custScaleY="161749">
        <dgm:presLayoutVars>
          <dgm:chMax val="0"/>
          <dgm:bulletEnabled val="1"/>
        </dgm:presLayoutVars>
      </dgm:prSet>
      <dgm:spPr/>
    </dgm:pt>
    <dgm:pt modelId="{0BA2A627-162E-4145-ADAD-68293E39F96F}" type="pres">
      <dgm:prSet presAssocID="{92BF17A6-D25D-42B2-A90C-31F5C18DEDAE}" presName="negativeSpace" presStyleCnt="0"/>
      <dgm:spPr/>
    </dgm:pt>
    <dgm:pt modelId="{7C7605D9-8C4F-433B-80F8-368336AAFCDD}" type="pres">
      <dgm:prSet presAssocID="{92BF17A6-D25D-42B2-A90C-31F5C18DEDAE}" presName="childText" presStyleLbl="conFgAcc1" presStyleIdx="2" presStyleCnt="5">
        <dgm:presLayoutVars>
          <dgm:bulletEnabled val="1"/>
        </dgm:presLayoutVars>
      </dgm:prSet>
      <dgm:spPr/>
    </dgm:pt>
    <dgm:pt modelId="{2913086D-12FB-4A17-A228-F671DC40A3DB}" type="pres">
      <dgm:prSet presAssocID="{BEA33769-DA32-48E7-B26B-7A243B52D489}" presName="spaceBetweenRectangles" presStyleCnt="0"/>
      <dgm:spPr/>
    </dgm:pt>
    <dgm:pt modelId="{61C37B30-EDDE-4D27-9AD2-FFF2DD73C710}" type="pres">
      <dgm:prSet presAssocID="{027751C1-08F6-4E57-9CD9-D279DFDDCCF2}" presName="parentLin" presStyleCnt="0"/>
      <dgm:spPr/>
    </dgm:pt>
    <dgm:pt modelId="{3902AF0B-A1E4-486F-B2E4-8ECEAA50C9A7}" type="pres">
      <dgm:prSet presAssocID="{027751C1-08F6-4E57-9CD9-D279DFDDCCF2}" presName="parentLeftMargin" presStyleLbl="node1" presStyleIdx="2" presStyleCnt="5"/>
      <dgm:spPr/>
    </dgm:pt>
    <dgm:pt modelId="{B86132CB-7A6D-4654-9ADE-10D027F04563}" type="pres">
      <dgm:prSet presAssocID="{027751C1-08F6-4E57-9CD9-D279DFDDCCF2}" presName="parentText" presStyleLbl="node1" presStyleIdx="3" presStyleCnt="5">
        <dgm:presLayoutVars>
          <dgm:chMax val="0"/>
          <dgm:bulletEnabled val="1"/>
        </dgm:presLayoutVars>
      </dgm:prSet>
      <dgm:spPr/>
    </dgm:pt>
    <dgm:pt modelId="{8B84510F-3BB2-43A0-886F-D7716C59A558}" type="pres">
      <dgm:prSet presAssocID="{027751C1-08F6-4E57-9CD9-D279DFDDCCF2}" presName="negativeSpace" presStyleCnt="0"/>
      <dgm:spPr/>
    </dgm:pt>
    <dgm:pt modelId="{0B884F58-3F1D-45E4-9B56-67A2D518FBDB}" type="pres">
      <dgm:prSet presAssocID="{027751C1-08F6-4E57-9CD9-D279DFDDCCF2}" presName="childText" presStyleLbl="conFgAcc1" presStyleIdx="3" presStyleCnt="5">
        <dgm:presLayoutVars>
          <dgm:bulletEnabled val="1"/>
        </dgm:presLayoutVars>
      </dgm:prSet>
      <dgm:spPr/>
    </dgm:pt>
    <dgm:pt modelId="{74417511-5042-4F09-8216-87ABBC81CFF0}" type="pres">
      <dgm:prSet presAssocID="{DAC58EF3-0AA2-4F3D-A0FC-EF29E0152DDC}" presName="spaceBetweenRectangles" presStyleCnt="0"/>
      <dgm:spPr/>
    </dgm:pt>
    <dgm:pt modelId="{AEE2518F-B040-462E-9F61-A1A919FF1DC8}" type="pres">
      <dgm:prSet presAssocID="{EB28BA0D-F67E-4338-A569-B20458777395}" presName="parentLin" presStyleCnt="0"/>
      <dgm:spPr/>
    </dgm:pt>
    <dgm:pt modelId="{9438E203-55B4-42CE-ADA1-153D928BA41E}" type="pres">
      <dgm:prSet presAssocID="{EB28BA0D-F67E-4338-A569-B20458777395}" presName="parentLeftMargin" presStyleLbl="node1" presStyleIdx="3" presStyleCnt="5"/>
      <dgm:spPr/>
    </dgm:pt>
    <dgm:pt modelId="{FC27FD11-610C-4315-9559-F92B2C17FD81}" type="pres">
      <dgm:prSet presAssocID="{EB28BA0D-F67E-4338-A569-B20458777395}" presName="parentText" presStyleLbl="node1" presStyleIdx="4" presStyleCnt="5">
        <dgm:presLayoutVars>
          <dgm:chMax val="0"/>
          <dgm:bulletEnabled val="1"/>
        </dgm:presLayoutVars>
      </dgm:prSet>
      <dgm:spPr/>
    </dgm:pt>
    <dgm:pt modelId="{46F4CC08-D72C-4CB0-A9BC-5B0E282EFE04}" type="pres">
      <dgm:prSet presAssocID="{EB28BA0D-F67E-4338-A569-B20458777395}" presName="negativeSpace" presStyleCnt="0"/>
      <dgm:spPr/>
    </dgm:pt>
    <dgm:pt modelId="{985B29CD-08CE-4414-A93C-FF67A977A161}" type="pres">
      <dgm:prSet presAssocID="{EB28BA0D-F67E-4338-A569-B20458777395}" presName="childText" presStyleLbl="conFgAcc1" presStyleIdx="4" presStyleCnt="5">
        <dgm:presLayoutVars>
          <dgm:bulletEnabled val="1"/>
        </dgm:presLayoutVars>
      </dgm:prSet>
      <dgm:spPr/>
    </dgm:pt>
  </dgm:ptLst>
  <dgm:cxnLst>
    <dgm:cxn modelId="{DDD4A21A-CFA8-49F5-A89D-5E47756D52AD}" type="presOf" srcId="{027751C1-08F6-4E57-9CD9-D279DFDDCCF2}" destId="{B86132CB-7A6D-4654-9ADE-10D027F04563}" srcOrd="1" destOrd="0" presId="urn:microsoft.com/office/officeart/2005/8/layout/list1"/>
    <dgm:cxn modelId="{1445DE26-3A98-455B-95BE-0F70524A98D4}" type="presOf" srcId="{CD7617E8-08D5-4DFF-967B-3E76001FB87B}" destId="{476DD582-4EDB-4A16-89CE-EEF9F5419F56}" srcOrd="0" destOrd="0" presId="urn:microsoft.com/office/officeart/2005/8/layout/list1"/>
    <dgm:cxn modelId="{DFF86A5B-1195-4BF2-93EA-77F3903A3FC6}" type="presOf" srcId="{2D0D7A5A-D781-482D-9D2C-381B69ADBC3B}" destId="{0EE67786-EAE1-4A20-83F5-4DF3915D96E6}" srcOrd="1" destOrd="0" presId="urn:microsoft.com/office/officeart/2005/8/layout/list1"/>
    <dgm:cxn modelId="{5F306266-4C4C-444D-AA8C-90C25E42D62E}" srcId="{CD7617E8-08D5-4DFF-967B-3E76001FB87B}" destId="{EB28BA0D-F67E-4338-A569-B20458777395}" srcOrd="4" destOrd="0" parTransId="{F92DEB17-EAB0-479C-983A-54A55727C8F7}" sibTransId="{A26E78FA-A542-456C-BDCC-EB8E0A30AAE2}"/>
    <dgm:cxn modelId="{49070E51-8971-4785-BC95-6D040374FC40}" type="presOf" srcId="{EF8337CA-6489-4A56-A97C-C5A3958F7BFB}" destId="{DFF82795-0D91-420C-8303-74705788F45B}" srcOrd="0" destOrd="0" presId="urn:microsoft.com/office/officeart/2005/8/layout/list1"/>
    <dgm:cxn modelId="{4AD8E57C-0055-4616-B87C-6049B29306F4}" type="presOf" srcId="{92BF17A6-D25D-42B2-A90C-31F5C18DEDAE}" destId="{C6B74718-3885-4014-AEAE-63BCB6208658}" srcOrd="1" destOrd="0" presId="urn:microsoft.com/office/officeart/2005/8/layout/list1"/>
    <dgm:cxn modelId="{E6D0A380-072B-4DD3-B52B-A124BDD2148E}" type="presOf" srcId="{2D0D7A5A-D781-482D-9D2C-381B69ADBC3B}" destId="{07EBF897-7A5B-4BA3-A7B0-33CD577CF97C}" srcOrd="0" destOrd="0" presId="urn:microsoft.com/office/officeart/2005/8/layout/list1"/>
    <dgm:cxn modelId="{76646C82-7F20-4334-A3D6-BE8E6B9B16E2}" srcId="{CD7617E8-08D5-4DFF-967B-3E76001FB87B}" destId="{92BF17A6-D25D-42B2-A90C-31F5C18DEDAE}" srcOrd="2" destOrd="0" parTransId="{AA50CF91-352E-4A88-952F-DCDC696654A6}" sibTransId="{BEA33769-DA32-48E7-B26B-7A243B52D489}"/>
    <dgm:cxn modelId="{7028278D-7B32-482F-96C7-E3610E387120}" type="presOf" srcId="{92BF17A6-D25D-42B2-A90C-31F5C18DEDAE}" destId="{E5BD8438-3C7E-4397-8C38-386FCD2002B8}" srcOrd="0" destOrd="0" presId="urn:microsoft.com/office/officeart/2005/8/layout/list1"/>
    <dgm:cxn modelId="{5584C9A3-A2AE-4DB0-8E73-38780090ACCC}" srcId="{CD7617E8-08D5-4DFF-967B-3E76001FB87B}" destId="{EF8337CA-6489-4A56-A97C-C5A3958F7BFB}" srcOrd="0" destOrd="0" parTransId="{BF7B742B-2D3E-4662-B137-1FA05FEC0E01}" sibTransId="{9660C300-6C78-4C03-843F-905E48C003CC}"/>
    <dgm:cxn modelId="{A30FCAAD-3E50-4E61-8D80-D3024B6A81A9}" type="presOf" srcId="{EB28BA0D-F67E-4338-A569-B20458777395}" destId="{9438E203-55B4-42CE-ADA1-153D928BA41E}" srcOrd="0" destOrd="0" presId="urn:microsoft.com/office/officeart/2005/8/layout/list1"/>
    <dgm:cxn modelId="{00D1C1D3-E19C-4BA0-A3FA-CB78AB11F581}" srcId="{CD7617E8-08D5-4DFF-967B-3E76001FB87B}" destId="{027751C1-08F6-4E57-9CD9-D279DFDDCCF2}" srcOrd="3" destOrd="0" parTransId="{DE12A261-032B-41C9-A219-50CA04ACE717}" sibTransId="{DAC58EF3-0AA2-4F3D-A0FC-EF29E0152DDC}"/>
    <dgm:cxn modelId="{DA7CDED8-A404-49CF-B293-0DC69C17AEFA}" srcId="{CD7617E8-08D5-4DFF-967B-3E76001FB87B}" destId="{2D0D7A5A-D781-482D-9D2C-381B69ADBC3B}" srcOrd="1" destOrd="0" parTransId="{E6EC9DCE-BF2F-4B0B-99AB-C39385200A2B}" sibTransId="{BF5ADF5A-5B71-4204-876A-826389FB356F}"/>
    <dgm:cxn modelId="{BC5CEDDA-40B7-4449-BBA1-C8EF1CCB1359}" type="presOf" srcId="{EF8337CA-6489-4A56-A97C-C5A3958F7BFB}" destId="{B4C0BD8D-B2F3-4167-987A-DE2506A7B6BB}" srcOrd="1" destOrd="0" presId="urn:microsoft.com/office/officeart/2005/8/layout/list1"/>
    <dgm:cxn modelId="{A91E84E7-00D3-4AE9-A21C-7F8A60BD9010}" type="presOf" srcId="{027751C1-08F6-4E57-9CD9-D279DFDDCCF2}" destId="{3902AF0B-A1E4-486F-B2E4-8ECEAA50C9A7}" srcOrd="0" destOrd="0" presId="urn:microsoft.com/office/officeart/2005/8/layout/list1"/>
    <dgm:cxn modelId="{6F0367F4-9DB8-488C-9133-423C73AD0842}" type="presOf" srcId="{EB28BA0D-F67E-4338-A569-B20458777395}" destId="{FC27FD11-610C-4315-9559-F92B2C17FD81}" srcOrd="1" destOrd="0" presId="urn:microsoft.com/office/officeart/2005/8/layout/list1"/>
    <dgm:cxn modelId="{18A8B031-6A76-49C3-AEB8-EB2CAF047C6C}" type="presParOf" srcId="{476DD582-4EDB-4A16-89CE-EEF9F5419F56}" destId="{10674BEB-D53C-4160-8B44-0B039DF08658}" srcOrd="0" destOrd="0" presId="urn:microsoft.com/office/officeart/2005/8/layout/list1"/>
    <dgm:cxn modelId="{22035BF1-EC18-4733-854B-258F4D9F3151}" type="presParOf" srcId="{10674BEB-D53C-4160-8B44-0B039DF08658}" destId="{DFF82795-0D91-420C-8303-74705788F45B}" srcOrd="0" destOrd="0" presId="urn:microsoft.com/office/officeart/2005/8/layout/list1"/>
    <dgm:cxn modelId="{4C2E78EA-4689-4F5C-8E51-DA7DBD075A4F}" type="presParOf" srcId="{10674BEB-D53C-4160-8B44-0B039DF08658}" destId="{B4C0BD8D-B2F3-4167-987A-DE2506A7B6BB}" srcOrd="1" destOrd="0" presId="urn:microsoft.com/office/officeart/2005/8/layout/list1"/>
    <dgm:cxn modelId="{FEB9071E-A0C6-402E-96D7-0884B4C99BAD}" type="presParOf" srcId="{476DD582-4EDB-4A16-89CE-EEF9F5419F56}" destId="{DBC31EA0-0DF5-4533-B20A-D9E8E2724045}" srcOrd="1" destOrd="0" presId="urn:microsoft.com/office/officeart/2005/8/layout/list1"/>
    <dgm:cxn modelId="{1546433B-887F-491E-8062-93B53E932975}" type="presParOf" srcId="{476DD582-4EDB-4A16-89CE-EEF9F5419F56}" destId="{25746A25-D8E5-4320-8A44-F3D72A6F09AE}" srcOrd="2" destOrd="0" presId="urn:microsoft.com/office/officeart/2005/8/layout/list1"/>
    <dgm:cxn modelId="{ECC744E2-BF52-4278-AD86-0999151F88F3}" type="presParOf" srcId="{476DD582-4EDB-4A16-89CE-EEF9F5419F56}" destId="{AB6EC33D-F27C-4994-B395-7DCB99642346}" srcOrd="3" destOrd="0" presId="urn:microsoft.com/office/officeart/2005/8/layout/list1"/>
    <dgm:cxn modelId="{143E1262-B8DA-4EF6-9F7E-5694C1CCC8FC}" type="presParOf" srcId="{476DD582-4EDB-4A16-89CE-EEF9F5419F56}" destId="{AC9E025B-BF26-4110-BAD0-C0D095AB3975}" srcOrd="4" destOrd="0" presId="urn:microsoft.com/office/officeart/2005/8/layout/list1"/>
    <dgm:cxn modelId="{5EED2ECB-63A9-4B0F-A8C7-FA2BECF2357C}" type="presParOf" srcId="{AC9E025B-BF26-4110-BAD0-C0D095AB3975}" destId="{07EBF897-7A5B-4BA3-A7B0-33CD577CF97C}" srcOrd="0" destOrd="0" presId="urn:microsoft.com/office/officeart/2005/8/layout/list1"/>
    <dgm:cxn modelId="{D1240919-B44B-4225-8F6E-EE386FC61C3A}" type="presParOf" srcId="{AC9E025B-BF26-4110-BAD0-C0D095AB3975}" destId="{0EE67786-EAE1-4A20-83F5-4DF3915D96E6}" srcOrd="1" destOrd="0" presId="urn:microsoft.com/office/officeart/2005/8/layout/list1"/>
    <dgm:cxn modelId="{8A14A240-808A-4118-BC82-67E8AF9ACEA3}" type="presParOf" srcId="{476DD582-4EDB-4A16-89CE-EEF9F5419F56}" destId="{3AF4078B-EBAA-4E72-8B36-E3E3892AAF94}" srcOrd="5" destOrd="0" presId="urn:microsoft.com/office/officeart/2005/8/layout/list1"/>
    <dgm:cxn modelId="{C30C0333-4F2A-4736-9DCB-85B452FAD660}" type="presParOf" srcId="{476DD582-4EDB-4A16-89CE-EEF9F5419F56}" destId="{0A6865C6-DC6E-4227-8E6B-3E3B74B2D5BC}" srcOrd="6" destOrd="0" presId="urn:microsoft.com/office/officeart/2005/8/layout/list1"/>
    <dgm:cxn modelId="{FD8DEE37-014D-4AFD-AE40-78C72C8C6B59}" type="presParOf" srcId="{476DD582-4EDB-4A16-89CE-EEF9F5419F56}" destId="{4E020DFC-4DAB-41B9-90CF-6B410AA100B9}" srcOrd="7" destOrd="0" presId="urn:microsoft.com/office/officeart/2005/8/layout/list1"/>
    <dgm:cxn modelId="{AB745D7C-72C6-4721-A163-7BAECA5AC431}" type="presParOf" srcId="{476DD582-4EDB-4A16-89CE-EEF9F5419F56}" destId="{161E8C52-FACC-4ECE-8073-A8DA633E9A14}" srcOrd="8" destOrd="0" presId="urn:microsoft.com/office/officeart/2005/8/layout/list1"/>
    <dgm:cxn modelId="{A1A0E85A-1749-450D-91F4-71A69BF162F2}" type="presParOf" srcId="{161E8C52-FACC-4ECE-8073-A8DA633E9A14}" destId="{E5BD8438-3C7E-4397-8C38-386FCD2002B8}" srcOrd="0" destOrd="0" presId="urn:microsoft.com/office/officeart/2005/8/layout/list1"/>
    <dgm:cxn modelId="{D0A18AE6-6C1E-4C0C-A2C2-E8297A51B6B5}" type="presParOf" srcId="{161E8C52-FACC-4ECE-8073-A8DA633E9A14}" destId="{C6B74718-3885-4014-AEAE-63BCB6208658}" srcOrd="1" destOrd="0" presId="urn:microsoft.com/office/officeart/2005/8/layout/list1"/>
    <dgm:cxn modelId="{3AC2894B-2004-49D2-8E83-EF9658BE89FD}" type="presParOf" srcId="{476DD582-4EDB-4A16-89CE-EEF9F5419F56}" destId="{0BA2A627-162E-4145-ADAD-68293E39F96F}" srcOrd="9" destOrd="0" presId="urn:microsoft.com/office/officeart/2005/8/layout/list1"/>
    <dgm:cxn modelId="{C20B94C1-B96E-4A40-A696-0ADA691BBB60}" type="presParOf" srcId="{476DD582-4EDB-4A16-89CE-EEF9F5419F56}" destId="{7C7605D9-8C4F-433B-80F8-368336AAFCDD}" srcOrd="10" destOrd="0" presId="urn:microsoft.com/office/officeart/2005/8/layout/list1"/>
    <dgm:cxn modelId="{E639CE88-A63B-48FB-B089-93E3CAA9E005}" type="presParOf" srcId="{476DD582-4EDB-4A16-89CE-EEF9F5419F56}" destId="{2913086D-12FB-4A17-A228-F671DC40A3DB}" srcOrd="11" destOrd="0" presId="urn:microsoft.com/office/officeart/2005/8/layout/list1"/>
    <dgm:cxn modelId="{D8DF383F-C5D1-4E62-A8CC-E0509508C3C2}" type="presParOf" srcId="{476DD582-4EDB-4A16-89CE-EEF9F5419F56}" destId="{61C37B30-EDDE-4D27-9AD2-FFF2DD73C710}" srcOrd="12" destOrd="0" presId="urn:microsoft.com/office/officeart/2005/8/layout/list1"/>
    <dgm:cxn modelId="{19655B10-E220-4A5C-9215-B1444067BEE1}" type="presParOf" srcId="{61C37B30-EDDE-4D27-9AD2-FFF2DD73C710}" destId="{3902AF0B-A1E4-486F-B2E4-8ECEAA50C9A7}" srcOrd="0" destOrd="0" presId="urn:microsoft.com/office/officeart/2005/8/layout/list1"/>
    <dgm:cxn modelId="{F6173DB7-E478-4890-974A-E3F66A68ED28}" type="presParOf" srcId="{61C37B30-EDDE-4D27-9AD2-FFF2DD73C710}" destId="{B86132CB-7A6D-4654-9ADE-10D027F04563}" srcOrd="1" destOrd="0" presId="urn:microsoft.com/office/officeart/2005/8/layout/list1"/>
    <dgm:cxn modelId="{C2BFC08C-3D49-4897-A106-3E5D7F92B443}" type="presParOf" srcId="{476DD582-4EDB-4A16-89CE-EEF9F5419F56}" destId="{8B84510F-3BB2-43A0-886F-D7716C59A558}" srcOrd="13" destOrd="0" presId="urn:microsoft.com/office/officeart/2005/8/layout/list1"/>
    <dgm:cxn modelId="{1FD45A3C-69A7-47C6-A52D-721666732867}" type="presParOf" srcId="{476DD582-4EDB-4A16-89CE-EEF9F5419F56}" destId="{0B884F58-3F1D-45E4-9B56-67A2D518FBDB}" srcOrd="14" destOrd="0" presId="urn:microsoft.com/office/officeart/2005/8/layout/list1"/>
    <dgm:cxn modelId="{59CF9512-689A-4242-A829-F77C9F1E0FA8}" type="presParOf" srcId="{476DD582-4EDB-4A16-89CE-EEF9F5419F56}" destId="{74417511-5042-4F09-8216-87ABBC81CFF0}" srcOrd="15" destOrd="0" presId="urn:microsoft.com/office/officeart/2005/8/layout/list1"/>
    <dgm:cxn modelId="{28679E5B-9CBA-4334-B696-E2503FAE979E}" type="presParOf" srcId="{476DD582-4EDB-4A16-89CE-EEF9F5419F56}" destId="{AEE2518F-B040-462E-9F61-A1A919FF1DC8}" srcOrd="16" destOrd="0" presId="urn:microsoft.com/office/officeart/2005/8/layout/list1"/>
    <dgm:cxn modelId="{5690743E-98A6-4BA0-9A63-C5E6B79CB604}" type="presParOf" srcId="{AEE2518F-B040-462E-9F61-A1A919FF1DC8}" destId="{9438E203-55B4-42CE-ADA1-153D928BA41E}" srcOrd="0" destOrd="0" presId="urn:microsoft.com/office/officeart/2005/8/layout/list1"/>
    <dgm:cxn modelId="{2A0E8745-8C8A-4F11-A9EF-42E57531C06E}" type="presParOf" srcId="{AEE2518F-B040-462E-9F61-A1A919FF1DC8}" destId="{FC27FD11-610C-4315-9559-F92B2C17FD81}" srcOrd="1" destOrd="0" presId="urn:microsoft.com/office/officeart/2005/8/layout/list1"/>
    <dgm:cxn modelId="{BC1D43AB-C347-497F-90A1-CE98183CC2D3}" type="presParOf" srcId="{476DD582-4EDB-4A16-89CE-EEF9F5419F56}" destId="{46F4CC08-D72C-4CB0-A9BC-5B0E282EFE04}" srcOrd="17" destOrd="0" presId="urn:microsoft.com/office/officeart/2005/8/layout/list1"/>
    <dgm:cxn modelId="{B83FFA39-E917-475D-A3FD-F81448F16126}" type="presParOf" srcId="{476DD582-4EDB-4A16-89CE-EEF9F5419F56}" destId="{985B29CD-08CE-4414-A93C-FF67A977A161}" srcOrd="18"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7C87772-DFD3-4BCB-8417-8B8501FB4E41}">
      <dsp:nvSpPr>
        <dsp:cNvPr id="0" name=""/>
        <dsp:cNvSpPr/>
      </dsp:nvSpPr>
      <dsp:spPr>
        <a:xfrm>
          <a:off x="0" y="333672"/>
          <a:ext cx="7408862" cy="478800"/>
        </a:xfrm>
        <a:prstGeom prst="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67EDDA0-A339-4E4D-ADE4-A5C60D8C6FF4}">
      <dsp:nvSpPr>
        <dsp:cNvPr id="0" name=""/>
        <dsp:cNvSpPr/>
      </dsp:nvSpPr>
      <dsp:spPr>
        <a:xfrm>
          <a:off x="370443" y="53232"/>
          <a:ext cx="5186203" cy="560880"/>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6026" tIns="0" rIns="196026" bIns="0" numCol="1" spcCol="1270" anchor="ctr" anchorCtr="0">
          <a:noAutofit/>
        </a:bodyPr>
        <a:lstStyle/>
        <a:p>
          <a:pPr marL="0" lvl="0" indent="0" algn="l" defTabSz="844550">
            <a:lnSpc>
              <a:spcPct val="90000"/>
            </a:lnSpc>
            <a:spcBef>
              <a:spcPct val="0"/>
            </a:spcBef>
            <a:spcAft>
              <a:spcPct val="35000"/>
            </a:spcAft>
            <a:buNone/>
          </a:pPr>
          <a:r>
            <a:rPr lang="en-US" sz="1900" kern="1200" dirty="0"/>
            <a:t>Clinical Interviews</a:t>
          </a:r>
        </a:p>
      </dsp:txBody>
      <dsp:txXfrm>
        <a:off x="397823" y="80612"/>
        <a:ext cx="5131443" cy="506120"/>
      </dsp:txXfrm>
    </dsp:sp>
    <dsp:sp modelId="{27DFE4FA-87B7-458B-B6B3-8DA8AF6CE802}">
      <dsp:nvSpPr>
        <dsp:cNvPr id="0" name=""/>
        <dsp:cNvSpPr/>
      </dsp:nvSpPr>
      <dsp:spPr>
        <a:xfrm>
          <a:off x="0" y="1195512"/>
          <a:ext cx="7408862" cy="478800"/>
        </a:xfrm>
        <a:prstGeom prst="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49C0B42-A085-4D63-BE39-9D1F4242E889}">
      <dsp:nvSpPr>
        <dsp:cNvPr id="0" name=""/>
        <dsp:cNvSpPr/>
      </dsp:nvSpPr>
      <dsp:spPr>
        <a:xfrm>
          <a:off x="370443" y="915072"/>
          <a:ext cx="5186203" cy="560880"/>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6026" tIns="0" rIns="196026" bIns="0" numCol="1" spcCol="1270" anchor="ctr" anchorCtr="0">
          <a:noAutofit/>
        </a:bodyPr>
        <a:lstStyle/>
        <a:p>
          <a:pPr marL="0" lvl="0" indent="0" algn="l" defTabSz="844550">
            <a:lnSpc>
              <a:spcPct val="90000"/>
            </a:lnSpc>
            <a:spcBef>
              <a:spcPct val="0"/>
            </a:spcBef>
            <a:spcAft>
              <a:spcPct val="35000"/>
            </a:spcAft>
            <a:buNone/>
          </a:pPr>
          <a:r>
            <a:rPr lang="en-US" sz="1900" kern="1200" dirty="0"/>
            <a:t>Standardized Measures</a:t>
          </a:r>
        </a:p>
      </dsp:txBody>
      <dsp:txXfrm>
        <a:off x="397823" y="942452"/>
        <a:ext cx="5131443" cy="506120"/>
      </dsp:txXfrm>
    </dsp:sp>
    <dsp:sp modelId="{3EF4F555-6941-442B-9AE6-456CB356EC43}">
      <dsp:nvSpPr>
        <dsp:cNvPr id="0" name=""/>
        <dsp:cNvSpPr/>
      </dsp:nvSpPr>
      <dsp:spPr>
        <a:xfrm>
          <a:off x="0" y="2057352"/>
          <a:ext cx="7408862" cy="478800"/>
        </a:xfrm>
        <a:prstGeom prst="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3EA4CCA-B869-4BDA-A1EC-E4E455E34A8D}">
      <dsp:nvSpPr>
        <dsp:cNvPr id="0" name=""/>
        <dsp:cNvSpPr/>
      </dsp:nvSpPr>
      <dsp:spPr>
        <a:xfrm>
          <a:off x="370443" y="1776912"/>
          <a:ext cx="5186203" cy="560880"/>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6026" tIns="0" rIns="196026" bIns="0" numCol="1" spcCol="1270" anchor="ctr" anchorCtr="0">
          <a:noAutofit/>
        </a:bodyPr>
        <a:lstStyle/>
        <a:p>
          <a:pPr marL="0" lvl="0" indent="0" algn="l" defTabSz="844550">
            <a:lnSpc>
              <a:spcPct val="90000"/>
            </a:lnSpc>
            <a:spcBef>
              <a:spcPct val="0"/>
            </a:spcBef>
            <a:spcAft>
              <a:spcPct val="35000"/>
            </a:spcAft>
            <a:buNone/>
          </a:pPr>
          <a:r>
            <a:rPr lang="en-US" sz="1900" kern="1200" dirty="0"/>
            <a:t>Behavioral Observations</a:t>
          </a:r>
        </a:p>
      </dsp:txBody>
      <dsp:txXfrm>
        <a:off x="397823" y="1804292"/>
        <a:ext cx="5131443" cy="506120"/>
      </dsp:txXfrm>
    </dsp:sp>
    <dsp:sp modelId="{ACBD7750-F736-445F-AACE-B8A9448562B6}">
      <dsp:nvSpPr>
        <dsp:cNvPr id="0" name=""/>
        <dsp:cNvSpPr/>
      </dsp:nvSpPr>
      <dsp:spPr>
        <a:xfrm>
          <a:off x="0" y="2919192"/>
          <a:ext cx="7408862" cy="478800"/>
        </a:xfrm>
        <a:prstGeom prst="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CA12808-72BD-40B0-8886-53564A6A91FC}">
      <dsp:nvSpPr>
        <dsp:cNvPr id="0" name=""/>
        <dsp:cNvSpPr/>
      </dsp:nvSpPr>
      <dsp:spPr>
        <a:xfrm>
          <a:off x="370443" y="2638752"/>
          <a:ext cx="5186203" cy="560880"/>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6026" tIns="0" rIns="196026" bIns="0" numCol="1" spcCol="1270" anchor="ctr" anchorCtr="0">
          <a:noAutofit/>
        </a:bodyPr>
        <a:lstStyle/>
        <a:p>
          <a:pPr marL="0" lvl="0" indent="0" algn="l" defTabSz="844550">
            <a:lnSpc>
              <a:spcPct val="90000"/>
            </a:lnSpc>
            <a:spcBef>
              <a:spcPct val="0"/>
            </a:spcBef>
            <a:spcAft>
              <a:spcPct val="35000"/>
            </a:spcAft>
            <a:buNone/>
          </a:pPr>
          <a:r>
            <a:rPr lang="en-US" sz="1900" kern="1200" dirty="0"/>
            <a:t>Record Reviews</a:t>
          </a:r>
        </a:p>
      </dsp:txBody>
      <dsp:txXfrm>
        <a:off x="397823" y="2666132"/>
        <a:ext cx="5131443" cy="50612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5746A25-D8E5-4320-8A44-F3D72A6F09AE}">
      <dsp:nvSpPr>
        <dsp:cNvPr id="0" name=""/>
        <dsp:cNvSpPr/>
      </dsp:nvSpPr>
      <dsp:spPr>
        <a:xfrm>
          <a:off x="0" y="550281"/>
          <a:ext cx="7408862" cy="352800"/>
        </a:xfrm>
        <a:prstGeom prst="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4C0BD8D-B2F3-4167-987A-DE2506A7B6BB}">
      <dsp:nvSpPr>
        <dsp:cNvPr id="0" name=""/>
        <dsp:cNvSpPr/>
      </dsp:nvSpPr>
      <dsp:spPr>
        <a:xfrm>
          <a:off x="370443" y="48882"/>
          <a:ext cx="5186203" cy="708039"/>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6026" tIns="0" rIns="196026" bIns="0" numCol="1" spcCol="1270" anchor="ctr" anchorCtr="0">
          <a:noAutofit/>
        </a:bodyPr>
        <a:lstStyle/>
        <a:p>
          <a:pPr marL="0" lvl="0" indent="0" algn="l" defTabSz="622300">
            <a:lnSpc>
              <a:spcPct val="90000"/>
            </a:lnSpc>
            <a:spcBef>
              <a:spcPct val="0"/>
            </a:spcBef>
            <a:spcAft>
              <a:spcPct val="35000"/>
            </a:spcAft>
            <a:buNone/>
          </a:pPr>
          <a:r>
            <a:rPr lang="en-US" sz="1400" b="1" kern="1200" dirty="0"/>
            <a:t>Stage 1:Identify and quantify presenting problems, causal/maintaining factors, and historical factors</a:t>
          </a:r>
        </a:p>
      </dsp:txBody>
      <dsp:txXfrm>
        <a:off x="405007" y="83446"/>
        <a:ext cx="5117075" cy="638911"/>
      </dsp:txXfrm>
    </dsp:sp>
    <dsp:sp modelId="{0A6865C6-DC6E-4227-8E6B-3E3B74B2D5BC}">
      <dsp:nvSpPr>
        <dsp:cNvPr id="0" name=""/>
        <dsp:cNvSpPr/>
      </dsp:nvSpPr>
      <dsp:spPr>
        <a:xfrm>
          <a:off x="0" y="1476601"/>
          <a:ext cx="7408862" cy="352800"/>
        </a:xfrm>
        <a:prstGeom prst="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EE67786-EAE1-4A20-83F5-4DF3915D96E6}">
      <dsp:nvSpPr>
        <dsp:cNvPr id="0" name=""/>
        <dsp:cNvSpPr/>
      </dsp:nvSpPr>
      <dsp:spPr>
        <a:xfrm>
          <a:off x="370443" y="978681"/>
          <a:ext cx="5186203" cy="704559"/>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6026" tIns="0" rIns="196026" bIns="0" numCol="1" spcCol="1270" anchor="ctr" anchorCtr="0">
          <a:noAutofit/>
        </a:bodyPr>
        <a:lstStyle/>
        <a:p>
          <a:pPr marL="0" lvl="0" indent="0" algn="l" defTabSz="622300">
            <a:lnSpc>
              <a:spcPct val="90000"/>
            </a:lnSpc>
            <a:spcBef>
              <a:spcPct val="0"/>
            </a:spcBef>
            <a:spcAft>
              <a:spcPct val="35000"/>
            </a:spcAft>
            <a:buNone/>
          </a:pPr>
          <a:r>
            <a:rPr lang="en-US" sz="1400" b="1" kern="1200" dirty="0"/>
            <a:t>Stage 2: Assign diagnoses</a:t>
          </a:r>
        </a:p>
      </dsp:txBody>
      <dsp:txXfrm>
        <a:off x="404837" y="1013075"/>
        <a:ext cx="5117415" cy="635771"/>
      </dsp:txXfrm>
    </dsp:sp>
    <dsp:sp modelId="{7C7605D9-8C4F-433B-80F8-368336AAFCDD}">
      <dsp:nvSpPr>
        <dsp:cNvPr id="0" name=""/>
        <dsp:cNvSpPr/>
      </dsp:nvSpPr>
      <dsp:spPr>
        <a:xfrm>
          <a:off x="0" y="2366837"/>
          <a:ext cx="7408862" cy="352800"/>
        </a:xfrm>
        <a:prstGeom prst="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6B74718-3885-4014-AEAE-63BCB6208658}">
      <dsp:nvSpPr>
        <dsp:cNvPr id="0" name=""/>
        <dsp:cNvSpPr/>
      </dsp:nvSpPr>
      <dsp:spPr>
        <a:xfrm>
          <a:off x="370443" y="1905001"/>
          <a:ext cx="5186203" cy="668476"/>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6026" tIns="0" rIns="196026" bIns="0" numCol="1" spcCol="1270" anchor="ctr" anchorCtr="0">
          <a:noAutofit/>
        </a:bodyPr>
        <a:lstStyle/>
        <a:p>
          <a:pPr marL="0" lvl="0" indent="0" algn="l" defTabSz="622300">
            <a:lnSpc>
              <a:spcPct val="90000"/>
            </a:lnSpc>
            <a:spcBef>
              <a:spcPct val="0"/>
            </a:spcBef>
            <a:spcAft>
              <a:spcPct val="35000"/>
            </a:spcAft>
            <a:buNone/>
          </a:pPr>
          <a:r>
            <a:rPr lang="en-US" sz="1400" b="1" kern="1200" dirty="0"/>
            <a:t>Stage 3: Develop initial case conceptualization</a:t>
          </a:r>
        </a:p>
      </dsp:txBody>
      <dsp:txXfrm>
        <a:off x="403075" y="1937633"/>
        <a:ext cx="5120939" cy="603212"/>
      </dsp:txXfrm>
    </dsp:sp>
    <dsp:sp modelId="{0B884F58-3F1D-45E4-9B56-67A2D518FBDB}">
      <dsp:nvSpPr>
        <dsp:cNvPr id="0" name=""/>
        <dsp:cNvSpPr/>
      </dsp:nvSpPr>
      <dsp:spPr>
        <a:xfrm>
          <a:off x="0" y="3001877"/>
          <a:ext cx="7408862" cy="352800"/>
        </a:xfrm>
        <a:prstGeom prst="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86132CB-7A6D-4654-9ADE-10D027F04563}">
      <dsp:nvSpPr>
        <dsp:cNvPr id="0" name=""/>
        <dsp:cNvSpPr/>
      </dsp:nvSpPr>
      <dsp:spPr>
        <a:xfrm>
          <a:off x="370443" y="2795237"/>
          <a:ext cx="5186203" cy="413280"/>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6026" tIns="0" rIns="196026" bIns="0" numCol="1" spcCol="1270" anchor="ctr" anchorCtr="0">
          <a:noAutofit/>
        </a:bodyPr>
        <a:lstStyle/>
        <a:p>
          <a:pPr marL="0" lvl="0" indent="0" algn="l" defTabSz="622300">
            <a:lnSpc>
              <a:spcPct val="90000"/>
            </a:lnSpc>
            <a:spcBef>
              <a:spcPct val="0"/>
            </a:spcBef>
            <a:spcAft>
              <a:spcPct val="35000"/>
            </a:spcAft>
            <a:buNone/>
          </a:pPr>
          <a:r>
            <a:rPr lang="en-US" sz="1400" b="0" kern="1200" dirty="0"/>
            <a:t>Stage 4: Proceed with treatment plan and selection</a:t>
          </a:r>
        </a:p>
      </dsp:txBody>
      <dsp:txXfrm>
        <a:off x="390618" y="2815412"/>
        <a:ext cx="5145853" cy="372930"/>
      </dsp:txXfrm>
    </dsp:sp>
    <dsp:sp modelId="{985B29CD-08CE-4414-A93C-FF67A977A161}">
      <dsp:nvSpPr>
        <dsp:cNvPr id="0" name=""/>
        <dsp:cNvSpPr/>
      </dsp:nvSpPr>
      <dsp:spPr>
        <a:xfrm>
          <a:off x="0" y="3636917"/>
          <a:ext cx="7408862" cy="352800"/>
        </a:xfrm>
        <a:prstGeom prst="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C27FD11-610C-4315-9559-F92B2C17FD81}">
      <dsp:nvSpPr>
        <dsp:cNvPr id="0" name=""/>
        <dsp:cNvSpPr/>
      </dsp:nvSpPr>
      <dsp:spPr>
        <a:xfrm>
          <a:off x="370443" y="3430277"/>
          <a:ext cx="5186203" cy="413280"/>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6026" tIns="0" rIns="196026" bIns="0" numCol="1" spcCol="1270" anchor="ctr" anchorCtr="0">
          <a:noAutofit/>
        </a:bodyPr>
        <a:lstStyle/>
        <a:p>
          <a:pPr marL="0" lvl="0" indent="0" algn="l" defTabSz="622300">
            <a:lnSpc>
              <a:spcPct val="90000"/>
            </a:lnSpc>
            <a:spcBef>
              <a:spcPct val="0"/>
            </a:spcBef>
            <a:spcAft>
              <a:spcPct val="35000"/>
            </a:spcAft>
            <a:buNone/>
          </a:pPr>
          <a:r>
            <a:rPr lang="en-US" sz="1400" b="0" kern="1200" dirty="0"/>
            <a:t>Stage 5: Monitor and evaluate treatment outcomes and revise case conceptualization as needed</a:t>
          </a:r>
        </a:p>
      </dsp:txBody>
      <dsp:txXfrm>
        <a:off x="390618" y="3450452"/>
        <a:ext cx="5145853" cy="372930"/>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C031819-4AA1-41F5-8ED7-2CCC32D38683}" type="datetimeFigureOut">
              <a:rPr lang="en-US" smtClean="0"/>
              <a:t>1/21/2021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12FC79D-4414-43BE-9F1C-73B79892E471}" type="slidenum">
              <a:rPr lang="en-US" smtClean="0"/>
              <a:t>‹#›</a:t>
            </a:fld>
            <a:endParaRPr lang="en-US"/>
          </a:p>
        </p:txBody>
      </p:sp>
    </p:spTree>
    <p:extLst>
      <p:ext uri="{BB962C8B-B14F-4D97-AF65-F5344CB8AC3E}">
        <p14:creationId xmlns:p14="http://schemas.microsoft.com/office/powerpoint/2010/main" val="17839091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74320" marR="0" lvl="0" indent="-274320" algn="l" defTabSz="914400" rtl="0" eaLnBrk="1" fontAlgn="auto" latinLnBrk="0" hangingPunct="1">
              <a:lnSpc>
                <a:spcPct val="100000"/>
              </a:lnSpc>
              <a:spcBef>
                <a:spcPct val="20000"/>
              </a:spcBef>
              <a:spcAft>
                <a:spcPts val="0"/>
              </a:spcAft>
              <a:buClr>
                <a:srgbClr val="31B6FD"/>
              </a:buClr>
              <a:buSzPct val="100000"/>
              <a:buFont typeface="Symbol" pitchFamily="18" charset="2"/>
              <a:buChar char=""/>
              <a:tabLst/>
              <a:defRPr/>
            </a:pPr>
            <a:r>
              <a:rPr lang="en-US" dirty="0"/>
              <a:t>Collateral sources-</a:t>
            </a:r>
            <a:r>
              <a:rPr kumimoji="0" lang="en-US" sz="2000" b="0" i="0" u="none" strike="noStrike" kern="1200" cap="none" spc="0" normalizeH="0" baseline="0" noProof="0" dirty="0">
                <a:ln>
                  <a:noFill/>
                </a:ln>
                <a:solidFill>
                  <a:srgbClr val="073E87"/>
                </a:solidFill>
                <a:effectLst/>
                <a:uLnTx/>
                <a:uFillTx/>
                <a:latin typeface="Candara"/>
                <a:ea typeface="+mn-ea"/>
                <a:cs typeface="+mn-cs"/>
              </a:rPr>
              <a:t>The youth's parent(s) or guardian(s) and other collateral contacts, when necessary and available, are included in this evaluation to support and inform a comprehensive picture of the client’s current mental health status, including the impact of trauma symptoms. </a:t>
            </a:r>
          </a:p>
          <a:p>
            <a:endParaRPr lang="en-US" dirty="0"/>
          </a:p>
        </p:txBody>
      </p:sp>
      <p:sp>
        <p:nvSpPr>
          <p:cNvPr id="4" name="Slide Number Placeholder 3"/>
          <p:cNvSpPr>
            <a:spLocks noGrp="1"/>
          </p:cNvSpPr>
          <p:nvPr>
            <p:ph type="sldNum" sz="quarter" idx="10"/>
          </p:nvPr>
        </p:nvSpPr>
        <p:spPr/>
        <p:txBody>
          <a:bodyPr/>
          <a:lstStyle/>
          <a:p>
            <a:fld id="{B12FC79D-4414-43BE-9F1C-73B79892E471}" type="slidenum">
              <a:rPr lang="en-US" smtClean="0"/>
              <a:t>5</a:t>
            </a:fld>
            <a:endParaRPr lang="en-US"/>
          </a:p>
        </p:txBody>
      </p:sp>
    </p:spTree>
    <p:extLst>
      <p:ext uri="{BB962C8B-B14F-4D97-AF65-F5344CB8AC3E}">
        <p14:creationId xmlns:p14="http://schemas.microsoft.com/office/powerpoint/2010/main" val="37375685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a:t>
            </a:r>
            <a:r>
              <a:rPr lang="en-US" baseline="0" dirty="0"/>
              <a:t> goal is to include multiple reporters…to not just get to know the child from one person’s perspective.  Multiple people should be interviewed; you may have multiple caregivers completing measures; </a:t>
            </a:r>
            <a:endParaRPr lang="en-US" dirty="0"/>
          </a:p>
        </p:txBody>
      </p:sp>
      <p:sp>
        <p:nvSpPr>
          <p:cNvPr id="4" name="Slide Number Placeholder 3"/>
          <p:cNvSpPr>
            <a:spLocks noGrp="1"/>
          </p:cNvSpPr>
          <p:nvPr>
            <p:ph type="sldNum" sz="quarter" idx="10"/>
          </p:nvPr>
        </p:nvSpPr>
        <p:spPr/>
        <p:txBody>
          <a:bodyPr/>
          <a:lstStyle/>
          <a:p>
            <a:fld id="{B12FC79D-4414-43BE-9F1C-73B79892E471}" type="slidenum">
              <a:rPr lang="en-US" smtClean="0"/>
              <a:t>6</a:t>
            </a:fld>
            <a:endParaRPr lang="en-US"/>
          </a:p>
        </p:txBody>
      </p:sp>
    </p:spTree>
    <p:extLst>
      <p:ext uri="{BB962C8B-B14F-4D97-AF65-F5344CB8AC3E}">
        <p14:creationId xmlns:p14="http://schemas.microsoft.com/office/powerpoint/2010/main" val="34794119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Do don’t think 1 dimensional.</a:t>
            </a:r>
            <a:r>
              <a:rPr lang="en-US" baseline="0" dirty="0"/>
              <a:t>  Consider anything that would assist with setting this client up for success. </a:t>
            </a:r>
            <a:endParaRPr lang="en-US" dirty="0"/>
          </a:p>
        </p:txBody>
      </p:sp>
      <p:sp>
        <p:nvSpPr>
          <p:cNvPr id="4" name="Slide Number Placeholder 3"/>
          <p:cNvSpPr>
            <a:spLocks noGrp="1"/>
          </p:cNvSpPr>
          <p:nvPr>
            <p:ph type="sldNum" sz="quarter" idx="10"/>
          </p:nvPr>
        </p:nvSpPr>
        <p:spPr/>
        <p:txBody>
          <a:bodyPr/>
          <a:lstStyle/>
          <a:p>
            <a:fld id="{B12FC79D-4414-43BE-9F1C-73B79892E471}" type="slidenum">
              <a:rPr lang="en-US" smtClean="0"/>
              <a:t>8</a:t>
            </a:fld>
            <a:endParaRPr lang="en-US"/>
          </a:p>
        </p:txBody>
      </p:sp>
    </p:spTree>
    <p:extLst>
      <p:ext uri="{BB962C8B-B14F-4D97-AF65-F5344CB8AC3E}">
        <p14:creationId xmlns:p14="http://schemas.microsoft.com/office/powerpoint/2010/main" val="27675946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Assess for a wide variety of traumatic events.  Assess for a wide range of symptoms</a:t>
            </a:r>
            <a:r>
              <a:rPr lang="en-US" baseline="0" dirty="0"/>
              <a:t> (beyond PTSD), risk behaviors, functional impairments, and developmental derailments. Try to link traumatic events to trauma reminders that may trigger symptoms or avoidant behavior.  Remember that trauma reminders can be remembered both in explicit memory and out of awareness in the child’s body and emotions. Consider that they may be avoidant and distrusting. </a:t>
            </a:r>
            <a:endParaRPr lang="en-US" dirty="0"/>
          </a:p>
        </p:txBody>
      </p:sp>
      <p:sp>
        <p:nvSpPr>
          <p:cNvPr id="4" name="Slide Number Placeholder 3"/>
          <p:cNvSpPr>
            <a:spLocks noGrp="1"/>
          </p:cNvSpPr>
          <p:nvPr>
            <p:ph type="sldNum" sz="quarter" idx="10"/>
          </p:nvPr>
        </p:nvSpPr>
        <p:spPr/>
        <p:txBody>
          <a:bodyPr/>
          <a:lstStyle/>
          <a:p>
            <a:fld id="{B12FC79D-4414-43BE-9F1C-73B79892E471}" type="slidenum">
              <a:rPr lang="en-US" smtClean="0"/>
              <a:t>10</a:t>
            </a:fld>
            <a:endParaRPr lang="en-US"/>
          </a:p>
        </p:txBody>
      </p:sp>
    </p:spTree>
    <p:extLst>
      <p:ext uri="{BB962C8B-B14F-4D97-AF65-F5344CB8AC3E}">
        <p14:creationId xmlns:p14="http://schemas.microsoft.com/office/powerpoint/2010/main" val="41316427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9FF0690-B53D-4BF8-827F-9B045BFECB3F}" type="datetimeFigureOut">
              <a:rPr lang="en-US" smtClean="0"/>
              <a:t>1/21/2021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2BDFA5-499D-4DA5-BDA5-8A7CC9FDC9EB}"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9FF0690-B53D-4BF8-827F-9B045BFECB3F}" type="datetimeFigureOut">
              <a:rPr lang="en-US" smtClean="0"/>
              <a:t>1/21/2021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2BDFA5-499D-4DA5-BDA5-8A7CC9FDC9E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99FF0690-B53D-4BF8-827F-9B045BFECB3F}" type="datetimeFigureOut">
              <a:rPr lang="en-US" smtClean="0"/>
              <a:t>1/21/2021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2BDFA5-499D-4DA5-BDA5-8A7CC9FDC9EB}" type="slidenum">
              <a:rPr lang="en-US" smtClean="0"/>
              <a:t>‹#›</a:t>
            </a:fld>
            <a:endParaRPr lang="en-US"/>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9FF0690-B53D-4BF8-827F-9B045BFECB3F}" type="datetimeFigureOut">
              <a:rPr lang="en-US" smtClean="0"/>
              <a:t>1/21/2021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2BDFA5-499D-4DA5-BDA5-8A7CC9FDC9EB}" type="slidenum">
              <a:rPr lang="en-US" smtClean="0"/>
              <a:t>‹#›</a:t>
            </a:fld>
            <a:endParaRPr lang="en-US"/>
          </a:p>
        </p:txBody>
      </p:sp>
      <p:sp>
        <p:nvSpPr>
          <p:cNvPr id="7" name="Title 6"/>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9FF0690-B53D-4BF8-827F-9B045BFECB3F}" type="datetimeFigureOut">
              <a:rPr lang="en-US" smtClean="0"/>
              <a:t>1/21/2021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2BDFA5-499D-4DA5-BDA5-8A7CC9FDC9EB}"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fld id="{99FF0690-B53D-4BF8-827F-9B045BFECB3F}" type="datetimeFigureOut">
              <a:rPr lang="en-US" smtClean="0"/>
              <a:t>1/21/2021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2BDFA5-499D-4DA5-BDA5-8A7CC9FDC9EB}" type="slidenum">
              <a:rPr lang="en-US" smtClean="0"/>
              <a:t>‹#›</a:t>
            </a:fld>
            <a:endParaRPr lang="en-US"/>
          </a:p>
        </p:txBody>
      </p:sp>
      <p:sp>
        <p:nvSpPr>
          <p:cNvPr id="9" name="Content Placeholder 8"/>
          <p:cNvSpPr>
            <a:spLocks noGrp="1"/>
          </p:cNvSpPr>
          <p:nvPr>
            <p:ph sz="quarter" idx="13"/>
          </p:nvPr>
        </p:nvSpPr>
        <p:spPr>
          <a:xfrm>
            <a:off x="676655" y="2679192"/>
            <a:ext cx="3822192" cy="34472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4"/>
          </p:nvPr>
        </p:nvSpPr>
        <p:spPr>
          <a:xfrm>
            <a:off x="4645152" y="2679192"/>
            <a:ext cx="3822192" cy="34472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9FF0690-B53D-4BF8-827F-9B045BFECB3F}" type="datetimeFigureOut">
              <a:rPr lang="en-US" smtClean="0"/>
              <a:t>1/21/2021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82BDFA5-499D-4DA5-BDA5-8A7CC9FDC9EB}"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9FF0690-B53D-4BF8-827F-9B045BFECB3F}" type="datetimeFigureOut">
              <a:rPr lang="en-US" smtClean="0"/>
              <a:t>1/21/2021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82BDFA5-499D-4DA5-BDA5-8A7CC9FDC9EB}"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99FF0690-B53D-4BF8-827F-9B045BFECB3F}" type="datetimeFigureOut">
              <a:rPr lang="en-US" smtClean="0"/>
              <a:t>1/21/2021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82BDFA5-499D-4DA5-BDA5-8A7CC9FDC9E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99FF0690-B53D-4BF8-827F-9B045BFECB3F}" type="datetimeFigureOut">
              <a:rPr lang="en-US" smtClean="0"/>
              <a:t>1/21/2021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2BDFA5-499D-4DA5-BDA5-8A7CC9FDC9EB}" type="slidenum">
              <a:rPr lang="en-US" smtClean="0"/>
              <a:t>‹#›</a:t>
            </a:fld>
            <a:endParaRPr lang="en-US"/>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9FF0690-B53D-4BF8-827F-9B045BFECB3F}" type="datetimeFigureOut">
              <a:rPr lang="en-US" smtClean="0"/>
              <a:t>1/21/2021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2BDFA5-499D-4DA5-BDA5-8A7CC9FDC9EB}" type="slidenum">
              <a:rPr lang="en-US" smtClean="0"/>
              <a:t>‹#›</a:t>
            </a:fld>
            <a:endParaRPr lang="en-US"/>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99FF0690-B53D-4BF8-827F-9B045BFECB3F}" type="datetimeFigureOut">
              <a:rPr lang="en-US" smtClean="0"/>
              <a:t>1/21/2021</a:t>
            </a:fld>
            <a:endParaRPr lang="en-US"/>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A82BDFA5-499D-4DA5-BDA5-8A7CC9FDC9EB}" type="slidenum">
              <a:rPr lang="en-US" smtClean="0"/>
              <a:t>‹#›</a:t>
            </a:fld>
            <a:endParaRPr lang="en-US"/>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hyperlink" Target="https://www.ncbi.nlm.nih.gov/pmc/articles/PMC4884904/"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1219200"/>
            <a:ext cx="7175351" cy="1793167"/>
          </a:xfrm>
        </p:spPr>
        <p:txBody>
          <a:bodyPr>
            <a:noAutofit/>
          </a:bodyPr>
          <a:lstStyle/>
          <a:p>
            <a:r>
              <a:rPr lang="en-US" dirty="0"/>
              <a:t>Comprehensive Trauma Informed Assessment</a:t>
            </a:r>
            <a:br>
              <a:rPr lang="en-US" dirty="0"/>
            </a:br>
            <a:r>
              <a:rPr lang="en-US" dirty="0"/>
              <a:t>CTIA</a:t>
            </a:r>
          </a:p>
        </p:txBody>
      </p:sp>
      <p:sp>
        <p:nvSpPr>
          <p:cNvPr id="3" name="Subtitle 2"/>
          <p:cNvSpPr>
            <a:spLocks noGrp="1"/>
          </p:cNvSpPr>
          <p:nvPr>
            <p:ph type="subTitle" idx="1"/>
          </p:nvPr>
        </p:nvSpPr>
        <p:spPr/>
        <p:txBody>
          <a:bodyPr/>
          <a:lstStyle/>
          <a:p>
            <a:r>
              <a:rPr lang="en-US" dirty="0"/>
              <a:t>Hope Services, LLC</a:t>
            </a:r>
          </a:p>
        </p:txBody>
      </p:sp>
    </p:spTree>
    <p:extLst>
      <p:ext uri="{BB962C8B-B14F-4D97-AF65-F5344CB8AC3E}">
        <p14:creationId xmlns:p14="http://schemas.microsoft.com/office/powerpoint/2010/main" val="26169582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normAutofit fontScale="92500" lnSpcReduction="20000"/>
          </a:bodyPr>
          <a:lstStyle/>
          <a:p>
            <a:r>
              <a:rPr lang="en-US" dirty="0"/>
              <a:t>Trauma Exposure/Type of Trauma</a:t>
            </a:r>
          </a:p>
          <a:p>
            <a:pPr lvl="1"/>
            <a:r>
              <a:rPr lang="en-US" dirty="0"/>
              <a:t>Onset</a:t>
            </a:r>
          </a:p>
          <a:p>
            <a:pPr lvl="1"/>
            <a:r>
              <a:rPr lang="en-US" dirty="0"/>
              <a:t>Frequency</a:t>
            </a:r>
          </a:p>
          <a:p>
            <a:pPr lvl="1"/>
            <a:r>
              <a:rPr lang="en-US" dirty="0"/>
              <a:t>Duration</a:t>
            </a:r>
          </a:p>
          <a:p>
            <a:pPr lvl="1"/>
            <a:r>
              <a:rPr lang="en-US" dirty="0"/>
              <a:t>Chronicity</a:t>
            </a:r>
          </a:p>
          <a:p>
            <a:pPr lvl="1"/>
            <a:r>
              <a:rPr lang="en-US" dirty="0"/>
              <a:t>Severity</a:t>
            </a:r>
          </a:p>
          <a:p>
            <a:pPr lvl="1"/>
            <a:r>
              <a:rPr lang="en-US" dirty="0"/>
              <a:t>Ages/Developmental Stages</a:t>
            </a:r>
          </a:p>
          <a:p>
            <a:pPr lvl="1"/>
            <a:r>
              <a:rPr lang="en-US" dirty="0"/>
              <a:t>Secondary Adversities</a:t>
            </a:r>
          </a:p>
          <a:p>
            <a:pPr lvl="1"/>
            <a:r>
              <a:rPr lang="en-US" dirty="0"/>
              <a:t>Potential Trauma Reminder</a:t>
            </a:r>
          </a:p>
          <a:p>
            <a:pPr lvl="1"/>
            <a:r>
              <a:rPr lang="en-US" dirty="0"/>
              <a:t>Symptoms of Distress</a:t>
            </a:r>
          </a:p>
          <a:p>
            <a:pPr lvl="1"/>
            <a:r>
              <a:rPr lang="en-US" dirty="0"/>
              <a:t>Cultural factors/considerations</a:t>
            </a:r>
          </a:p>
        </p:txBody>
      </p:sp>
      <p:sp>
        <p:nvSpPr>
          <p:cNvPr id="4" name="Title 3"/>
          <p:cNvSpPr>
            <a:spLocks noGrp="1"/>
          </p:cNvSpPr>
          <p:nvPr>
            <p:ph type="title"/>
          </p:nvPr>
        </p:nvSpPr>
        <p:spPr/>
        <p:txBody>
          <a:bodyPr>
            <a:normAutofit fontScale="90000"/>
          </a:bodyPr>
          <a:lstStyle/>
          <a:p>
            <a:r>
              <a:rPr lang="en-US" dirty="0"/>
              <a:t>Comprehensive Trauma Assessment</a:t>
            </a:r>
          </a:p>
        </p:txBody>
      </p:sp>
    </p:spTree>
    <p:extLst>
      <p:ext uri="{BB962C8B-B14F-4D97-AF65-F5344CB8AC3E}">
        <p14:creationId xmlns:p14="http://schemas.microsoft.com/office/powerpoint/2010/main" val="16183486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t>NCTSN 12 Core Concepts</a:t>
            </a:r>
          </a:p>
        </p:txBody>
      </p:sp>
      <p:sp>
        <p:nvSpPr>
          <p:cNvPr id="8" name="Content Placeholder 7"/>
          <p:cNvSpPr>
            <a:spLocks noGrp="1"/>
          </p:cNvSpPr>
          <p:nvPr>
            <p:ph sz="quarter" idx="13"/>
          </p:nvPr>
        </p:nvSpPr>
        <p:spPr>
          <a:xfrm>
            <a:off x="685800" y="1828800"/>
            <a:ext cx="3822192" cy="4069080"/>
          </a:xfrm>
        </p:spPr>
        <p:txBody>
          <a:bodyPr>
            <a:noAutofit/>
          </a:bodyPr>
          <a:lstStyle/>
          <a:p>
            <a:r>
              <a:rPr lang="en-US" sz="1800" dirty="0"/>
              <a:t>Traumatic experiences are inherently complex</a:t>
            </a:r>
          </a:p>
          <a:p>
            <a:r>
              <a:rPr lang="en-US" sz="1800" dirty="0"/>
              <a:t>Trauma occurs within a broad context</a:t>
            </a:r>
          </a:p>
          <a:p>
            <a:r>
              <a:rPr lang="en-US" sz="1800" dirty="0"/>
              <a:t>Traumatic events often generate secondary adversities</a:t>
            </a:r>
          </a:p>
          <a:p>
            <a:r>
              <a:rPr lang="en-US" sz="1800" dirty="0"/>
              <a:t>Children can exhibit a wide range of reactions to trauma and loss</a:t>
            </a:r>
          </a:p>
          <a:p>
            <a:r>
              <a:rPr lang="en-US" sz="1800" dirty="0"/>
              <a:t>Danger and safety are core concerns in the lives of traumatized children</a:t>
            </a:r>
          </a:p>
          <a:p>
            <a:r>
              <a:rPr lang="en-US" sz="1800" dirty="0"/>
              <a:t>Traumatic experiences affect the family and broader caregiving systems</a:t>
            </a:r>
          </a:p>
          <a:p>
            <a:r>
              <a:rPr lang="en-US" sz="1800" dirty="0"/>
              <a:t>Protective factors can reduce the adverse impact of trauma</a:t>
            </a:r>
          </a:p>
          <a:p>
            <a:endParaRPr lang="en-US" sz="1800" dirty="0"/>
          </a:p>
        </p:txBody>
      </p:sp>
      <p:sp>
        <p:nvSpPr>
          <p:cNvPr id="9" name="Content Placeholder 8"/>
          <p:cNvSpPr>
            <a:spLocks noGrp="1"/>
          </p:cNvSpPr>
          <p:nvPr>
            <p:ph sz="quarter" idx="14"/>
          </p:nvPr>
        </p:nvSpPr>
        <p:spPr>
          <a:xfrm>
            <a:off x="4572000" y="1828800"/>
            <a:ext cx="3822192" cy="4038600"/>
          </a:xfrm>
        </p:spPr>
        <p:txBody>
          <a:bodyPr>
            <a:noAutofit/>
          </a:bodyPr>
          <a:lstStyle/>
          <a:p>
            <a:r>
              <a:rPr lang="en-US" sz="1800" dirty="0"/>
              <a:t>Trauma and post trauma adversities can strongly influence development</a:t>
            </a:r>
          </a:p>
          <a:p>
            <a:r>
              <a:rPr lang="en-US" sz="1800" dirty="0"/>
              <a:t>Developmental neurobiology underlies children’s reaction to traumatic experiences</a:t>
            </a:r>
          </a:p>
          <a:p>
            <a:r>
              <a:rPr lang="en-US" sz="1800" dirty="0"/>
              <a:t>Culture is closely interwoven with traumatic experiences, response and recovery</a:t>
            </a:r>
          </a:p>
          <a:p>
            <a:r>
              <a:rPr lang="en-US" sz="1800" dirty="0"/>
              <a:t>Challenges to the social contract, including legal and ethical issues, affect trauma response and recovery</a:t>
            </a:r>
          </a:p>
          <a:p>
            <a:r>
              <a:rPr lang="en-US" sz="1800" dirty="0"/>
              <a:t>Working with trauma-exposed children can evoke distress in providers. making it more difficult for them to provide good care. </a:t>
            </a:r>
          </a:p>
        </p:txBody>
      </p:sp>
    </p:spTree>
    <p:extLst>
      <p:ext uri="{BB962C8B-B14F-4D97-AF65-F5344CB8AC3E}">
        <p14:creationId xmlns:p14="http://schemas.microsoft.com/office/powerpoint/2010/main" val="10171800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US" dirty="0"/>
              <a:t>https://www.nctsn.org/treatments-and-practices/screening-and-assessments/measure-reviews/all-measure-reviews</a:t>
            </a:r>
          </a:p>
          <a:p>
            <a:r>
              <a:rPr lang="en-US" dirty="0"/>
              <a:t>Racine, N., Riddell, R., Khan, M., </a:t>
            </a:r>
            <a:r>
              <a:rPr lang="en-US" dirty="0" err="1"/>
              <a:t>Calic</a:t>
            </a:r>
            <a:r>
              <a:rPr lang="en-US" dirty="0"/>
              <a:t>, M., </a:t>
            </a:r>
            <a:r>
              <a:rPr lang="en-US" dirty="0" err="1"/>
              <a:t>Taddio</a:t>
            </a:r>
            <a:r>
              <a:rPr lang="en-US" dirty="0"/>
              <a:t>, A., &amp;amp; </a:t>
            </a:r>
            <a:r>
              <a:rPr lang="en-US" dirty="0" err="1"/>
              <a:t>Tablon</a:t>
            </a:r>
            <a:r>
              <a:rPr lang="en-US" dirty="0"/>
              <a:t>, P. (2016, March). Systematic Review: Predisposing, Precipitating, Perpetuating, and Present Factors Predicting Anticipatory Distress to Painful Medical Procedures in Children. Retrieved October 16, 2020, from </a:t>
            </a:r>
            <a:r>
              <a:rPr lang="en-US" dirty="0">
                <a:hlinkClick r:id="rId2"/>
              </a:rPr>
              <a:t>https://www.ncbi.nlm.nih.gov/pmc/articles/PMC4884904/</a:t>
            </a:r>
            <a:endParaRPr lang="en-US" dirty="0"/>
          </a:p>
          <a:p>
            <a:r>
              <a:rPr lang="en-US" dirty="0"/>
              <a:t>van </a:t>
            </a:r>
            <a:r>
              <a:rPr lang="en-US" dirty="0" err="1"/>
              <a:t>Dernoot</a:t>
            </a:r>
            <a:r>
              <a:rPr lang="en-US" dirty="0"/>
              <a:t> </a:t>
            </a:r>
            <a:r>
              <a:rPr lang="en-US" dirty="0" err="1"/>
              <a:t>Lipsky</a:t>
            </a:r>
            <a:r>
              <a:rPr lang="en-US" dirty="0"/>
              <a:t>, Laura  &amp; Burk, Connie (2009)Trauma Stewardship: An Everyday Guide to Caring for Self while Caring for Others</a:t>
            </a:r>
          </a:p>
        </p:txBody>
      </p:sp>
      <p:sp>
        <p:nvSpPr>
          <p:cNvPr id="3" name="Title 2"/>
          <p:cNvSpPr>
            <a:spLocks noGrp="1"/>
          </p:cNvSpPr>
          <p:nvPr>
            <p:ph type="title"/>
          </p:nvPr>
        </p:nvSpPr>
        <p:spPr/>
        <p:txBody>
          <a:bodyPr/>
          <a:lstStyle/>
          <a:p>
            <a:r>
              <a:rPr lang="en-US" dirty="0"/>
              <a:t>Resources</a:t>
            </a:r>
          </a:p>
        </p:txBody>
      </p:sp>
    </p:spTree>
    <p:extLst>
      <p:ext uri="{BB962C8B-B14F-4D97-AF65-F5344CB8AC3E}">
        <p14:creationId xmlns:p14="http://schemas.microsoft.com/office/powerpoint/2010/main" val="4740033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p:txBody>
          <a:bodyPr>
            <a:normAutofit fontScale="92500" lnSpcReduction="10000"/>
          </a:bodyPr>
          <a:lstStyle/>
          <a:p>
            <a:r>
              <a:rPr lang="en-US" dirty="0"/>
              <a:t>To collect information about historical and current emotional and behavioral symptoms, and functioning, including trauma history, and current mental status to identify appropriate diagnoses, and provide treatment and future recommendations for the client.</a:t>
            </a:r>
          </a:p>
          <a:p>
            <a:r>
              <a:rPr lang="en-US" dirty="0"/>
              <a:t> Assessing  for trauma in clients could prevent placement changes and disruptions,  lengthy treatment episodes or inappropriate treatment recommendations.  Ultimately returning clients back to a healthy functioning  faster and saving  costs!</a:t>
            </a:r>
          </a:p>
        </p:txBody>
      </p:sp>
      <p:sp>
        <p:nvSpPr>
          <p:cNvPr id="3" name="Title 2"/>
          <p:cNvSpPr>
            <a:spLocks noGrp="1"/>
          </p:cNvSpPr>
          <p:nvPr>
            <p:ph type="title"/>
          </p:nvPr>
        </p:nvSpPr>
        <p:spPr/>
        <p:txBody>
          <a:bodyPr/>
          <a:lstStyle/>
          <a:p>
            <a:r>
              <a:rPr lang="en-US" dirty="0"/>
              <a:t>Purpose of a CTIA</a:t>
            </a:r>
          </a:p>
        </p:txBody>
      </p:sp>
    </p:spTree>
    <p:extLst>
      <p:ext uri="{BB962C8B-B14F-4D97-AF65-F5344CB8AC3E}">
        <p14:creationId xmlns:p14="http://schemas.microsoft.com/office/powerpoint/2010/main" val="3412083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Hope Services, LLC clinicians have been trained by the Child Treatment Program in conjunction with funding by Alliance Healthcare to complete these assessments. </a:t>
            </a:r>
          </a:p>
        </p:txBody>
      </p:sp>
      <p:sp>
        <p:nvSpPr>
          <p:cNvPr id="3" name="Title 2"/>
          <p:cNvSpPr>
            <a:spLocks noGrp="1"/>
          </p:cNvSpPr>
          <p:nvPr>
            <p:ph type="title"/>
          </p:nvPr>
        </p:nvSpPr>
        <p:spPr/>
        <p:txBody>
          <a:bodyPr/>
          <a:lstStyle/>
          <a:p>
            <a:r>
              <a:rPr lang="en-US" dirty="0"/>
              <a:t>Clinician Training and Outcomes</a:t>
            </a:r>
          </a:p>
        </p:txBody>
      </p:sp>
    </p:spTree>
    <p:extLst>
      <p:ext uri="{BB962C8B-B14F-4D97-AF65-F5344CB8AC3E}">
        <p14:creationId xmlns:p14="http://schemas.microsoft.com/office/powerpoint/2010/main" val="16084983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dirty="0"/>
              <a:t>Screening caseload to assess who has not had a full trauma evaluation complete with  evidenced based trauma measures. </a:t>
            </a:r>
          </a:p>
          <a:p>
            <a:r>
              <a:rPr lang="en-US" dirty="0"/>
              <a:t>Refer to Hope Services, LLC for CTIAs</a:t>
            </a:r>
          </a:p>
          <a:p>
            <a:r>
              <a:rPr lang="en-US" dirty="0"/>
              <a:t>Participate in the assessment process which may include sharing paperwork, completing consents, clinical interview of clients symptoms and background, answering questionnaires</a:t>
            </a:r>
          </a:p>
          <a:p>
            <a:r>
              <a:rPr lang="en-US" dirty="0"/>
              <a:t>Participate in the feedback, interpretive session to leave recommendations and next steps for client </a:t>
            </a:r>
          </a:p>
          <a:p>
            <a:endParaRPr lang="en-US" dirty="0"/>
          </a:p>
        </p:txBody>
      </p:sp>
      <p:sp>
        <p:nvSpPr>
          <p:cNvPr id="3" name="Title 2"/>
          <p:cNvSpPr>
            <a:spLocks noGrp="1"/>
          </p:cNvSpPr>
          <p:nvPr>
            <p:ph type="title"/>
          </p:nvPr>
        </p:nvSpPr>
        <p:spPr/>
        <p:txBody>
          <a:bodyPr/>
          <a:lstStyle/>
          <a:p>
            <a:r>
              <a:rPr lang="en-US" dirty="0"/>
              <a:t>DSS/CPS involvement in CTIAs</a:t>
            </a:r>
          </a:p>
        </p:txBody>
      </p:sp>
    </p:spTree>
    <p:extLst>
      <p:ext uri="{BB962C8B-B14F-4D97-AF65-F5344CB8AC3E}">
        <p14:creationId xmlns:p14="http://schemas.microsoft.com/office/powerpoint/2010/main" val="2063634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r>
              <a:rPr lang="en-US" dirty="0"/>
              <a:t>Review of all relevant background information and documents </a:t>
            </a:r>
            <a:r>
              <a:rPr lang="en-US" sz="2000" dirty="0"/>
              <a:t>(including but not limited to, a review of records of previous mental health treatment, school records, previous psychological or educational evaluations, medical records)</a:t>
            </a:r>
          </a:p>
          <a:p>
            <a:r>
              <a:rPr lang="en-US" dirty="0"/>
              <a:t>Clinical interview of the client, caregiver(s) and guardian(s)</a:t>
            </a:r>
          </a:p>
          <a:p>
            <a:r>
              <a:rPr lang="en-US" dirty="0"/>
              <a:t>Clinical assessment measures measuring key symptoms</a:t>
            </a:r>
          </a:p>
          <a:p>
            <a:r>
              <a:rPr lang="en-US" dirty="0"/>
              <a:t>Contact with collateral sources </a:t>
            </a:r>
          </a:p>
          <a:p>
            <a:r>
              <a:rPr lang="en-US" dirty="0"/>
              <a:t>Feedback session(s)</a:t>
            </a:r>
          </a:p>
          <a:p>
            <a:r>
              <a:rPr lang="en-US" dirty="0"/>
              <a:t>Written report</a:t>
            </a:r>
            <a:endParaRPr lang="en-US" b="1" dirty="0"/>
          </a:p>
        </p:txBody>
      </p:sp>
      <p:sp>
        <p:nvSpPr>
          <p:cNvPr id="3" name="Title 2"/>
          <p:cNvSpPr>
            <a:spLocks noGrp="1"/>
          </p:cNvSpPr>
          <p:nvPr>
            <p:ph type="title"/>
          </p:nvPr>
        </p:nvSpPr>
        <p:spPr/>
        <p:txBody>
          <a:bodyPr/>
          <a:lstStyle/>
          <a:p>
            <a:r>
              <a:rPr lang="en-US" dirty="0"/>
              <a:t>Requirements of a CTIA</a:t>
            </a:r>
          </a:p>
        </p:txBody>
      </p:sp>
    </p:spTree>
    <p:extLst>
      <p:ext uri="{BB962C8B-B14F-4D97-AF65-F5344CB8AC3E}">
        <p14:creationId xmlns:p14="http://schemas.microsoft.com/office/powerpoint/2010/main" val="25628279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804753304"/>
              </p:ext>
            </p:extLst>
          </p:nvPr>
        </p:nvGraphicFramePr>
        <p:xfrm>
          <a:off x="1066800" y="2438400"/>
          <a:ext cx="7408862" cy="34512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itle 2"/>
          <p:cNvSpPr>
            <a:spLocks noGrp="1"/>
          </p:cNvSpPr>
          <p:nvPr>
            <p:ph type="title"/>
          </p:nvPr>
        </p:nvSpPr>
        <p:spPr/>
        <p:txBody>
          <a:bodyPr/>
          <a:lstStyle/>
          <a:p>
            <a:r>
              <a:rPr lang="en-US" dirty="0"/>
              <a:t>Assessment Strategies</a:t>
            </a:r>
          </a:p>
        </p:txBody>
      </p:sp>
    </p:spTree>
    <p:extLst>
      <p:ext uri="{BB962C8B-B14F-4D97-AF65-F5344CB8AC3E}">
        <p14:creationId xmlns:p14="http://schemas.microsoft.com/office/powerpoint/2010/main" val="2936387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extLst>
              <p:ext uri="{D42A27DB-BD31-4B8C-83A1-F6EECF244321}">
                <p14:modId xmlns:p14="http://schemas.microsoft.com/office/powerpoint/2010/main" val="728849093"/>
              </p:ext>
            </p:extLst>
          </p:nvPr>
        </p:nvGraphicFramePr>
        <p:xfrm>
          <a:off x="914400" y="2209800"/>
          <a:ext cx="7408862" cy="4038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itle 3"/>
          <p:cNvSpPr>
            <a:spLocks noGrp="1"/>
          </p:cNvSpPr>
          <p:nvPr>
            <p:ph type="title"/>
          </p:nvPr>
        </p:nvSpPr>
        <p:spPr/>
        <p:txBody>
          <a:bodyPr>
            <a:normAutofit fontScale="90000"/>
          </a:bodyPr>
          <a:lstStyle/>
          <a:p>
            <a:r>
              <a:rPr lang="en-US" dirty="0"/>
              <a:t>Science Informed Case Conceptualization</a:t>
            </a:r>
          </a:p>
        </p:txBody>
      </p:sp>
    </p:spTree>
    <p:extLst>
      <p:ext uri="{BB962C8B-B14F-4D97-AF65-F5344CB8AC3E}">
        <p14:creationId xmlns:p14="http://schemas.microsoft.com/office/powerpoint/2010/main" val="17539646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Mental Health Services</a:t>
            </a:r>
          </a:p>
          <a:p>
            <a:pPr lvl="1"/>
            <a:r>
              <a:rPr lang="en-US" dirty="0"/>
              <a:t>Level of Care</a:t>
            </a:r>
          </a:p>
          <a:p>
            <a:pPr lvl="1"/>
            <a:r>
              <a:rPr lang="en-US" dirty="0"/>
              <a:t>Evidenced Based Treatment</a:t>
            </a:r>
          </a:p>
          <a:p>
            <a:r>
              <a:rPr lang="en-US" dirty="0"/>
              <a:t>Additional testing/evaluations</a:t>
            </a:r>
          </a:p>
          <a:p>
            <a:r>
              <a:rPr lang="en-US" dirty="0"/>
              <a:t>Community resources</a:t>
            </a:r>
          </a:p>
          <a:p>
            <a:r>
              <a:rPr lang="en-US" dirty="0"/>
              <a:t>Involvement of natural supports</a:t>
            </a:r>
          </a:p>
          <a:p>
            <a:endParaRPr lang="en-US" dirty="0"/>
          </a:p>
        </p:txBody>
      </p:sp>
      <p:sp>
        <p:nvSpPr>
          <p:cNvPr id="3" name="Title 2"/>
          <p:cNvSpPr>
            <a:spLocks noGrp="1"/>
          </p:cNvSpPr>
          <p:nvPr>
            <p:ph type="title"/>
          </p:nvPr>
        </p:nvSpPr>
        <p:spPr/>
        <p:txBody>
          <a:bodyPr>
            <a:normAutofit/>
          </a:bodyPr>
          <a:lstStyle/>
          <a:p>
            <a:r>
              <a:rPr lang="en-US" dirty="0"/>
              <a:t>Recommendations/Outcomes </a:t>
            </a:r>
          </a:p>
        </p:txBody>
      </p:sp>
    </p:spTree>
    <p:extLst>
      <p:ext uri="{BB962C8B-B14F-4D97-AF65-F5344CB8AC3E}">
        <p14:creationId xmlns:p14="http://schemas.microsoft.com/office/powerpoint/2010/main" val="26944532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a:t>Meeting with parent, DSS guardian and/or team</a:t>
            </a:r>
          </a:p>
          <a:p>
            <a:r>
              <a:rPr lang="en-US" dirty="0"/>
              <a:t>Start with strengths learned through the assessment process</a:t>
            </a:r>
          </a:p>
          <a:p>
            <a:r>
              <a:rPr lang="en-US" dirty="0"/>
              <a:t>Clinician will connect information shared in clinical interview to what is reported on measures</a:t>
            </a:r>
          </a:p>
          <a:p>
            <a:r>
              <a:rPr lang="en-US" dirty="0"/>
              <a:t>Clinician will share diagnosis and treatment recommendations to the team</a:t>
            </a:r>
          </a:p>
          <a:p>
            <a:r>
              <a:rPr lang="en-US" dirty="0"/>
              <a:t>Determine next steps as a team</a:t>
            </a:r>
          </a:p>
        </p:txBody>
      </p:sp>
      <p:sp>
        <p:nvSpPr>
          <p:cNvPr id="2" name="Title 1"/>
          <p:cNvSpPr>
            <a:spLocks noGrp="1"/>
          </p:cNvSpPr>
          <p:nvPr>
            <p:ph type="title"/>
          </p:nvPr>
        </p:nvSpPr>
        <p:spPr/>
        <p:txBody>
          <a:bodyPr>
            <a:normAutofit/>
          </a:bodyPr>
          <a:lstStyle/>
          <a:p>
            <a:r>
              <a:rPr lang="en-US" dirty="0"/>
              <a:t>The Interpretive Session</a:t>
            </a:r>
          </a:p>
        </p:txBody>
      </p:sp>
    </p:spTree>
    <p:extLst>
      <p:ext uri="{BB962C8B-B14F-4D97-AF65-F5344CB8AC3E}">
        <p14:creationId xmlns:p14="http://schemas.microsoft.com/office/powerpoint/2010/main" val="377282374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529</TotalTime>
  <Words>863</Words>
  <Application>Microsoft Office PowerPoint</Application>
  <PresentationFormat>On-screen Show (4:3)</PresentationFormat>
  <Paragraphs>80</Paragraphs>
  <Slides>12</Slides>
  <Notes>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Calibri</vt:lpstr>
      <vt:lpstr>Candara</vt:lpstr>
      <vt:lpstr>Symbol</vt:lpstr>
      <vt:lpstr>Waveform</vt:lpstr>
      <vt:lpstr>Comprehensive Trauma Informed Assessment CTIA</vt:lpstr>
      <vt:lpstr>Purpose of a CTIA</vt:lpstr>
      <vt:lpstr>Clinician Training and Outcomes</vt:lpstr>
      <vt:lpstr>DSS/CPS involvement in CTIAs</vt:lpstr>
      <vt:lpstr>Requirements of a CTIA</vt:lpstr>
      <vt:lpstr>Assessment Strategies</vt:lpstr>
      <vt:lpstr>Science Informed Case Conceptualization</vt:lpstr>
      <vt:lpstr>Recommendations/Outcomes </vt:lpstr>
      <vt:lpstr>The Interpretive Session</vt:lpstr>
      <vt:lpstr>Comprehensive Trauma Assessment</vt:lpstr>
      <vt:lpstr>NCTSN 12 Core Concepts</vt:lpstr>
      <vt:lpstr>Resources</vt:lpstr>
    </vt:vector>
  </TitlesOfParts>
  <Company>Windows User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Comprehensive Trauma Informed Assessment CTIA</dc:title>
  <dc:creator>Terrie Speede</dc:creator>
  <cp:lastModifiedBy>Karen Timkey Ogg</cp:lastModifiedBy>
  <cp:revision>57</cp:revision>
  <dcterms:created xsi:type="dcterms:W3CDTF">2020-10-12T22:43:08Z</dcterms:created>
  <dcterms:modified xsi:type="dcterms:W3CDTF">2021-01-21T18:30:34Z</dcterms:modified>
</cp:coreProperties>
</file>